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585" r:id="rId11"/>
    <p:sldId id="469" r:id="rId12"/>
    <p:sldId id="566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618" r:id="rId44"/>
    <p:sldId id="619" r:id="rId45"/>
    <p:sldId id="620" r:id="rId46"/>
    <p:sldId id="621" r:id="rId47"/>
    <p:sldId id="622" r:id="rId48"/>
    <p:sldId id="623" r:id="rId49"/>
    <p:sldId id="624" r:id="rId50"/>
    <p:sldId id="625" r:id="rId51"/>
    <p:sldId id="626" r:id="rId52"/>
    <p:sldId id="468" r:id="rId53"/>
    <p:sldId id="637" r:id="rId54"/>
    <p:sldId id="639" r:id="rId55"/>
    <p:sldId id="577" r:id="rId56"/>
    <p:sldId id="635" r:id="rId57"/>
    <p:sldId id="636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655" r:id="rId74"/>
    <p:sldId id="656" r:id="rId75"/>
    <p:sldId id="657" r:id="rId76"/>
    <p:sldId id="658" r:id="rId77"/>
    <p:sldId id="659" r:id="rId78"/>
    <p:sldId id="660" r:id="rId79"/>
    <p:sldId id="661" r:id="rId80"/>
    <p:sldId id="662" r:id="rId81"/>
    <p:sldId id="664" r:id="rId82"/>
    <p:sldId id="663" r:id="rId83"/>
    <p:sldId id="665" r:id="rId84"/>
    <p:sldId id="666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5" r:id="rId93"/>
    <p:sldId id="674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27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697" r:id="rId115"/>
    <p:sldId id="698" r:id="rId116"/>
    <p:sldId id="699" r:id="rId117"/>
    <p:sldId id="700" r:id="rId118"/>
    <p:sldId id="701" r:id="rId119"/>
    <p:sldId id="702" r:id="rId120"/>
    <p:sldId id="703" r:id="rId121"/>
    <p:sldId id="704" r:id="rId122"/>
    <p:sldId id="686" r:id="rId123"/>
    <p:sldId id="706" r:id="rId124"/>
    <p:sldId id="708" r:id="rId125"/>
    <p:sldId id="707" r:id="rId126"/>
    <p:sldId id="709" r:id="rId127"/>
    <p:sldId id="710" r:id="rId128"/>
    <p:sldId id="711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22" r:id="rId140"/>
    <p:sldId id="723" r:id="rId141"/>
    <p:sldId id="724" r:id="rId142"/>
    <p:sldId id="725" r:id="rId143"/>
    <p:sldId id="726" r:id="rId144"/>
    <p:sldId id="727" r:id="rId145"/>
    <p:sldId id="728" r:id="rId146"/>
    <p:sldId id="729" r:id="rId147"/>
    <p:sldId id="730" r:id="rId148"/>
    <p:sldId id="731" r:id="rId149"/>
    <p:sldId id="732" r:id="rId150"/>
    <p:sldId id="733" r:id="rId151"/>
    <p:sldId id="734" r:id="rId152"/>
    <p:sldId id="735" r:id="rId153"/>
    <p:sldId id="736" r:id="rId154"/>
    <p:sldId id="737" r:id="rId155"/>
    <p:sldId id="738" r:id="rId156"/>
    <p:sldId id="739" r:id="rId157"/>
    <p:sldId id="705" r:id="rId158"/>
    <p:sldId id="741" r:id="rId159"/>
    <p:sldId id="743" r:id="rId160"/>
    <p:sldId id="744" r:id="rId161"/>
    <p:sldId id="745" r:id="rId162"/>
    <p:sldId id="746" r:id="rId163"/>
    <p:sldId id="747" r:id="rId164"/>
    <p:sldId id="748" r:id="rId165"/>
    <p:sldId id="749" r:id="rId166"/>
    <p:sldId id="750" r:id="rId167"/>
    <p:sldId id="751" r:id="rId168"/>
    <p:sldId id="752" r:id="rId169"/>
    <p:sldId id="753" r:id="rId170"/>
    <p:sldId id="754" r:id="rId171"/>
    <p:sldId id="755" r:id="rId172"/>
    <p:sldId id="756" r:id="rId173"/>
    <p:sldId id="757" r:id="rId174"/>
    <p:sldId id="758" r:id="rId175"/>
    <p:sldId id="759" r:id="rId176"/>
    <p:sldId id="760" r:id="rId177"/>
    <p:sldId id="761" r:id="rId178"/>
    <p:sldId id="762" r:id="rId179"/>
    <p:sldId id="763" r:id="rId180"/>
    <p:sldId id="764" r:id="rId181"/>
    <p:sldId id="740" r:id="rId182"/>
    <p:sldId id="767" r:id="rId183"/>
    <p:sldId id="768" r:id="rId184"/>
    <p:sldId id="769" r:id="rId185"/>
    <p:sldId id="770" r:id="rId186"/>
    <p:sldId id="771" r:id="rId187"/>
    <p:sldId id="772" r:id="rId188"/>
    <p:sldId id="773" r:id="rId189"/>
    <p:sldId id="774" r:id="rId190"/>
    <p:sldId id="775" r:id="rId191"/>
    <p:sldId id="776" r:id="rId192"/>
    <p:sldId id="777" r:id="rId193"/>
    <p:sldId id="778" r:id="rId194"/>
    <p:sldId id="779" r:id="rId195"/>
    <p:sldId id="780" r:id="rId196"/>
    <p:sldId id="781" r:id="rId197"/>
    <p:sldId id="782" r:id="rId198"/>
    <p:sldId id="784" r:id="rId199"/>
    <p:sldId id="783" r:id="rId200"/>
    <p:sldId id="785" r:id="rId201"/>
    <p:sldId id="786" r:id="rId202"/>
    <p:sldId id="787" r:id="rId203"/>
    <p:sldId id="788" r:id="rId204"/>
    <p:sldId id="789" r:id="rId205"/>
    <p:sldId id="790" r:id="rId206"/>
    <p:sldId id="791" r:id="rId207"/>
    <p:sldId id="792" r:id="rId208"/>
    <p:sldId id="793" r:id="rId209"/>
    <p:sldId id="794" r:id="rId210"/>
    <p:sldId id="795" r:id="rId211"/>
    <p:sldId id="796" r:id="rId212"/>
    <p:sldId id="797" r:id="rId213"/>
    <p:sldId id="798" r:id="rId214"/>
    <p:sldId id="799" r:id="rId215"/>
    <p:sldId id="800" r:id="rId216"/>
    <p:sldId id="801" r:id="rId217"/>
    <p:sldId id="802" r:id="rId218"/>
    <p:sldId id="803" r:id="rId219"/>
    <p:sldId id="804" r:id="rId220"/>
    <p:sldId id="805" r:id="rId221"/>
    <p:sldId id="806" r:id="rId222"/>
    <p:sldId id="807" r:id="rId223"/>
    <p:sldId id="808" r:id="rId224"/>
    <p:sldId id="809" r:id="rId225"/>
    <p:sldId id="810" r:id="rId226"/>
    <p:sldId id="811" r:id="rId227"/>
    <p:sldId id="812" r:id="rId228"/>
    <p:sldId id="813" r:id="rId229"/>
    <p:sldId id="814" r:id="rId230"/>
    <p:sldId id="815" r:id="rId231"/>
    <p:sldId id="816" r:id="rId232"/>
    <p:sldId id="765" r:id="rId233"/>
    <p:sldId id="819" r:id="rId234"/>
    <p:sldId id="820" r:id="rId235"/>
    <p:sldId id="821" r:id="rId236"/>
    <p:sldId id="822" r:id="rId237"/>
    <p:sldId id="823" r:id="rId238"/>
    <p:sldId id="824" r:id="rId239"/>
    <p:sldId id="825" r:id="rId240"/>
    <p:sldId id="826" r:id="rId241"/>
    <p:sldId id="828" r:id="rId242"/>
    <p:sldId id="829" r:id="rId243"/>
    <p:sldId id="827" r:id="rId244"/>
    <p:sldId id="830" r:id="rId245"/>
    <p:sldId id="831" r:id="rId246"/>
    <p:sldId id="832" r:id="rId247"/>
    <p:sldId id="833" r:id="rId248"/>
    <p:sldId id="834" r:id="rId249"/>
    <p:sldId id="835" r:id="rId250"/>
    <p:sldId id="836" r:id="rId251"/>
    <p:sldId id="837" r:id="rId252"/>
    <p:sldId id="838" r:id="rId253"/>
    <p:sldId id="839" r:id="rId254"/>
    <p:sldId id="840" r:id="rId255"/>
    <p:sldId id="841" r:id="rId256"/>
    <p:sldId id="842" r:id="rId257"/>
    <p:sldId id="843" r:id="rId258"/>
    <p:sldId id="844" r:id="rId259"/>
    <p:sldId id="845" r:id="rId260"/>
    <p:sldId id="846" r:id="rId261"/>
    <p:sldId id="847" r:id="rId262"/>
    <p:sldId id="848" r:id="rId263"/>
    <p:sldId id="849" r:id="rId264"/>
    <p:sldId id="850" r:id="rId265"/>
    <p:sldId id="851" r:id="rId266"/>
    <p:sldId id="852" r:id="rId267"/>
    <p:sldId id="853" r:id="rId268"/>
    <p:sldId id="854" r:id="rId269"/>
    <p:sldId id="855" r:id="rId270"/>
    <p:sldId id="856" r:id="rId271"/>
    <p:sldId id="857" r:id="rId272"/>
    <p:sldId id="858" r:id="rId273"/>
    <p:sldId id="859" r:id="rId274"/>
    <p:sldId id="860" r:id="rId275"/>
    <p:sldId id="861" r:id="rId276"/>
    <p:sldId id="862" r:id="rId277"/>
    <p:sldId id="863" r:id="rId278"/>
    <p:sldId id="864" r:id="rId279"/>
    <p:sldId id="865" r:id="rId280"/>
    <p:sldId id="817" r:id="rId281"/>
    <p:sldId id="867" r:id="rId282"/>
    <p:sldId id="868" r:id="rId283"/>
    <p:sldId id="869" r:id="rId284"/>
    <p:sldId id="870" r:id="rId285"/>
    <p:sldId id="871" r:id="rId286"/>
    <p:sldId id="872" r:id="rId287"/>
    <p:sldId id="873" r:id="rId288"/>
    <p:sldId id="874" r:id="rId289"/>
    <p:sldId id="875" r:id="rId290"/>
    <p:sldId id="876" r:id="rId291"/>
    <p:sldId id="877" r:id="rId292"/>
    <p:sldId id="878" r:id="rId293"/>
    <p:sldId id="879" r:id="rId294"/>
    <p:sldId id="880" r:id="rId295"/>
    <p:sldId id="881" r:id="rId296"/>
    <p:sldId id="882" r:id="rId297"/>
    <p:sldId id="883" r:id="rId298"/>
    <p:sldId id="884" r:id="rId299"/>
    <p:sldId id="885" r:id="rId300"/>
    <p:sldId id="886" r:id="rId301"/>
    <p:sldId id="887" r:id="rId302"/>
    <p:sldId id="888" r:id="rId303"/>
    <p:sldId id="889" r:id="rId304"/>
    <p:sldId id="890" r:id="rId305"/>
    <p:sldId id="891" r:id="rId306"/>
    <p:sldId id="892" r:id="rId307"/>
    <p:sldId id="893" r:id="rId308"/>
    <p:sldId id="895" r:id="rId309"/>
    <p:sldId id="894" r:id="rId310"/>
    <p:sldId id="896" r:id="rId311"/>
    <p:sldId id="897" r:id="rId312"/>
    <p:sldId id="898" r:id="rId313"/>
    <p:sldId id="899" r:id="rId314"/>
    <p:sldId id="900" r:id="rId315"/>
    <p:sldId id="901" r:id="rId316"/>
    <p:sldId id="902" r:id="rId317"/>
    <p:sldId id="903" r:id="rId318"/>
    <p:sldId id="904" r:id="rId319"/>
    <p:sldId id="905" r:id="rId320"/>
    <p:sldId id="906" r:id="rId321"/>
    <p:sldId id="907" r:id="rId322"/>
    <p:sldId id="908" r:id="rId323"/>
    <p:sldId id="909" r:id="rId324"/>
    <p:sldId id="910" r:id="rId325"/>
    <p:sldId id="911" r:id="rId326"/>
    <p:sldId id="866" r:id="rId3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9" autoAdjust="0"/>
    <p:restoredTop sz="94660"/>
  </p:normalViewPr>
  <p:slideViewPr>
    <p:cSldViewPr snapToGrid="0">
      <p:cViewPr>
        <p:scale>
          <a:sx n="50" d="100"/>
          <a:sy n="50" d="100"/>
        </p:scale>
        <p:origin x="4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commentAuthors" Target="commentAuthor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viewProps" Target="viewProps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2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2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7" Type="http://schemas.openxmlformats.org/officeDocument/2006/relationships/image" Target="../media/image493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1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557.png"/><Relationship Id="rId7" Type="http://schemas.openxmlformats.org/officeDocument/2006/relationships/image" Target="../media/image561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2.png"/><Relationship Id="rId4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6.png"/><Relationship Id="rId7" Type="http://schemas.openxmlformats.org/officeDocument/2006/relationships/image" Target="../media/image580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7.png"/><Relationship Id="rId4" Type="http://schemas.openxmlformats.org/officeDocument/2006/relationships/image" Target="../media/image595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3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9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2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4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3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5" Type="http://schemas.openxmlformats.org/officeDocument/2006/relationships/image" Target="../media/image656.png"/><Relationship Id="rId4" Type="http://schemas.openxmlformats.org/officeDocument/2006/relationships/image" Target="../media/image65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9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9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6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ELECTRONICA II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Herramientas de Productividad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2342" y="1853248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Administración de Proyecto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MS Project</a:t>
            </a:r>
          </a:p>
          <a:p>
            <a:pPr lvl="1"/>
            <a:r>
              <a:rPr lang="es-PA" dirty="0" smtClean="0">
                <a:solidFill>
                  <a:schemeClr val="tx1">
                    <a:lumMod val="95000"/>
                  </a:schemeClr>
                </a:solidFill>
              </a:rPr>
              <a:t>Jira</a:t>
            </a: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Repositorio de Código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Github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Gitlab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Bitbucket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Comunicación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Slack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Telegram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206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Polarización de Entradas y Offset de Corriente son el segundo problema de los </a:t>
            </a:r>
            <a:r>
              <a:rPr lang="es-PA" dirty="0" err="1" smtClean="0"/>
              <a:t>opamps</a:t>
            </a:r>
            <a:endParaRPr lang="es-PA" dirty="0" smtClean="0"/>
          </a:p>
          <a:p>
            <a:r>
              <a:rPr lang="es-PA" dirty="0" smtClean="0"/>
              <a:t>Estas dos corrientes provienen de las dos terminales</a:t>
            </a:r>
          </a:p>
          <a:p>
            <a:r>
              <a:rPr lang="es-PA" dirty="0" smtClean="0"/>
              <a:t>Corriente de Entrada de Polarización</a:t>
            </a:r>
          </a:p>
          <a:p>
            <a:r>
              <a:rPr lang="es-PA" dirty="0" smtClean="0"/>
              <a:t>Corriente de Offset</a:t>
            </a:r>
          </a:p>
          <a:p>
            <a:r>
              <a:rPr lang="es-PA" dirty="0" smtClean="0"/>
              <a:t>Valores típicos son de 100nA y 10nA</a:t>
            </a:r>
          </a:p>
          <a:p>
            <a:r>
              <a:rPr lang="es-PA" dirty="0" smtClean="0"/>
              <a:t>El voltaje de salida está representado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17" y="2117367"/>
            <a:ext cx="1103219" cy="6146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62" y="2587399"/>
            <a:ext cx="1409700" cy="495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98" y="1740932"/>
            <a:ext cx="2421564" cy="2250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01" y="2281638"/>
            <a:ext cx="3116203" cy="20383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39" y="3991379"/>
            <a:ext cx="1714500" cy="6572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46" y="3899647"/>
            <a:ext cx="4287887" cy="28996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641" y="4495939"/>
            <a:ext cx="3133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641" y="5116121"/>
            <a:ext cx="2543175" cy="466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641" y="5702550"/>
            <a:ext cx="2438400" cy="7334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39" y="4857085"/>
            <a:ext cx="11144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Un mejor acople para eliminar estos efectos se hace a continuación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87" y="1896280"/>
            <a:ext cx="3600450" cy="2266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9" y="1767692"/>
            <a:ext cx="3524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Efecto de Vos e </a:t>
            </a:r>
            <a:r>
              <a:rPr lang="es-PA" dirty="0" err="1" smtClean="0"/>
              <a:t>Ios</a:t>
            </a:r>
            <a:endParaRPr lang="es-PA" dirty="0" smtClean="0"/>
          </a:p>
          <a:p>
            <a:r>
              <a:rPr lang="es-PA" dirty="0" smtClean="0"/>
              <a:t>Para ver el efecto de Vos cortocircuitamos a GND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Sin embargo esta solución tiene problema de saturación</a:t>
            </a:r>
          </a:p>
          <a:p>
            <a:r>
              <a:rPr lang="es-PA" dirty="0" smtClean="0"/>
              <a:t>Observe que en el </a:t>
            </a:r>
            <a:r>
              <a:rPr lang="es-PA" dirty="0" err="1" smtClean="0"/>
              <a:t>circuto</a:t>
            </a:r>
            <a:r>
              <a:rPr lang="es-PA" dirty="0" smtClean="0"/>
              <a:t> siguiente </a:t>
            </a:r>
            <a:r>
              <a:rPr lang="es-PA" dirty="0" err="1" smtClean="0"/>
              <a:t>Vo</a:t>
            </a:r>
            <a:r>
              <a:rPr lang="es-PA" dirty="0" smtClean="0"/>
              <a:t> tiene el problema que siempre llega a saturarse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290" y="1065714"/>
            <a:ext cx="4304471" cy="19424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74" y="2331890"/>
            <a:ext cx="1600200" cy="676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3" y="4004959"/>
            <a:ext cx="5219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806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 ganancia del amplificador es finita</a:t>
            </a:r>
          </a:p>
          <a:p>
            <a:r>
              <a:rPr lang="es-PA" dirty="0" smtClean="0"/>
              <a:t>Decrece con la frecuencia</a:t>
            </a:r>
          </a:p>
          <a:p>
            <a:r>
              <a:rPr lang="es-PA" dirty="0" smtClean="0"/>
              <a:t>Debajo podemos ver una curva característica de frecuencia del UA741</a:t>
            </a:r>
          </a:p>
          <a:p>
            <a:r>
              <a:rPr lang="es-PA" dirty="0" smtClean="0"/>
              <a:t>Estable debajo de 10Hz</a:t>
            </a:r>
          </a:p>
          <a:p>
            <a:r>
              <a:rPr lang="es-PA" dirty="0" smtClean="0"/>
              <a:t>Decrece a 20db/década</a:t>
            </a:r>
          </a:p>
          <a:p>
            <a:r>
              <a:rPr lang="es-PA" dirty="0" smtClean="0"/>
              <a:t>Usualmente el </a:t>
            </a:r>
            <a:r>
              <a:rPr lang="es-PA" dirty="0" err="1" smtClean="0"/>
              <a:t>opamp</a:t>
            </a:r>
            <a:r>
              <a:rPr lang="es-PA" dirty="0" smtClean="0"/>
              <a:t> tiene una…</a:t>
            </a:r>
          </a:p>
          <a:p>
            <a:r>
              <a:rPr lang="es-PA" dirty="0" smtClean="0"/>
              <a:t>… capacitancia interna (LPF en STC)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A0 = ganancia</a:t>
            </a:r>
          </a:p>
          <a:p>
            <a:r>
              <a:rPr lang="es-PA" dirty="0" err="1" smtClean="0"/>
              <a:t>wb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  x 10 rad/s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w &gt;&gt;&gt;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 se puede aproximar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84" y="2987414"/>
            <a:ext cx="5569666" cy="37356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4" y="4382451"/>
            <a:ext cx="1678189" cy="7090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480" y="4368163"/>
            <a:ext cx="1940501" cy="723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94" y="5756565"/>
            <a:ext cx="1665190" cy="6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Al final esta ecuación queda                        donde                      que es la ganancia a 0 dB </a:t>
            </a:r>
          </a:p>
          <a:p>
            <a:r>
              <a:rPr lang="es-PA" dirty="0" smtClean="0"/>
              <a:t>La ganancia de banda unitaria esta dada por</a:t>
            </a:r>
          </a:p>
          <a:p>
            <a:r>
              <a:rPr lang="es-PA" dirty="0" smtClean="0"/>
              <a:t>Note que como quedamos anteriormente para w &gt;&gt;&gt; </a:t>
            </a:r>
            <a:r>
              <a:rPr lang="es-PA" dirty="0" err="1" smtClean="0"/>
              <a:t>wb</a:t>
            </a:r>
            <a:endParaRPr lang="es-PA" dirty="0" smtClean="0"/>
          </a:p>
          <a:p>
            <a:r>
              <a:rPr lang="es-PA" dirty="0" err="1" smtClean="0"/>
              <a:t>fb</a:t>
            </a:r>
            <a:r>
              <a:rPr lang="es-PA" dirty="0" smtClean="0"/>
              <a:t> es el producto de ganancia de banda</a:t>
            </a:r>
          </a:p>
          <a:p>
            <a:r>
              <a:rPr lang="es-PA" dirty="0" smtClean="0"/>
              <a:t>La magnitud de ganancia es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 estos modelos se les conoce como modelos…</a:t>
            </a:r>
          </a:p>
          <a:p>
            <a:r>
              <a:rPr lang="es-PA" dirty="0" smtClean="0"/>
              <a:t>… de un polo</a:t>
            </a:r>
          </a:p>
          <a:p>
            <a:r>
              <a:rPr lang="es-PA" dirty="0" smtClean="0"/>
              <a:t>Este polo dominante controla el sistema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53" y="1454726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14" y="1522503"/>
            <a:ext cx="1236009" cy="4784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51" y="2029679"/>
            <a:ext cx="940913" cy="3833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187" y="2125650"/>
            <a:ext cx="1272632" cy="7389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14" y="3244448"/>
            <a:ext cx="1796911" cy="8080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  <a:p>
            <a:pPr lvl="2"/>
            <a:endParaRPr lang="es-PA" dirty="0"/>
          </a:p>
          <a:p>
            <a:r>
              <a:rPr lang="es-PA" dirty="0" err="1" smtClean="0"/>
              <a:t>fb</a:t>
            </a:r>
            <a:r>
              <a:rPr lang="es-PA" dirty="0" smtClean="0"/>
              <a:t> = 15 Hz</a:t>
            </a:r>
          </a:p>
          <a:p>
            <a:r>
              <a:rPr lang="es-PA" dirty="0" smtClean="0"/>
              <a:t>80dB</a:t>
            </a:r>
          </a:p>
          <a:p>
            <a:r>
              <a:rPr lang="es-PA" dirty="0" smtClean="0"/>
              <a:t>60dB</a:t>
            </a:r>
          </a:p>
          <a:p>
            <a:r>
              <a:rPr lang="es-PA" dirty="0" smtClean="0"/>
              <a:t>48dB</a:t>
            </a:r>
          </a:p>
          <a:p>
            <a:r>
              <a:rPr lang="es-PA" dirty="0" smtClean="0"/>
              <a:t>34dB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r>
              <a:rPr lang="es-PA" dirty="0" smtClean="0"/>
              <a:t>Tenemos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para A0 &gt;&gt;&gt; (1 + R2/R1)</a:t>
            </a:r>
          </a:p>
          <a:p>
            <a:endParaRPr lang="es-PA" dirty="0"/>
          </a:p>
          <a:p>
            <a:r>
              <a:rPr lang="es-PA" dirty="0" smtClean="0"/>
              <a:t>Que es la misma forma de un filtro paso bajo con STC (1 constante de tiempo)</a:t>
            </a:r>
          </a:p>
          <a:p>
            <a:r>
              <a:rPr lang="es-PA" dirty="0" smtClean="0"/>
              <a:t>La frecuencia a 3dB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71" y="1925056"/>
            <a:ext cx="2193750" cy="753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76" y="2792904"/>
            <a:ext cx="3706874" cy="9934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305" y="3892292"/>
            <a:ext cx="2518568" cy="9035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090" y="5403224"/>
            <a:ext cx="1690951" cy="6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no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endParaRPr lang="es-PA" dirty="0" smtClean="0"/>
          </a:p>
          <a:p>
            <a:r>
              <a:rPr lang="es-PA" dirty="0" smtClean="0"/>
              <a:t>Tenemos que para A0 &gt;&gt;&gt; ( 1 + R2/R1) nos queda</a:t>
            </a:r>
          </a:p>
          <a:p>
            <a:endParaRPr lang="es-PA" dirty="0" smtClean="0"/>
          </a:p>
          <a:p>
            <a:r>
              <a:rPr lang="es-PA" dirty="0" smtClean="0"/>
              <a:t>Y la frecuencia a 3dB es la misma 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66" y="1925056"/>
            <a:ext cx="2184415" cy="792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861" y="2766789"/>
            <a:ext cx="2959039" cy="1137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66" y="3618136"/>
            <a:ext cx="1799638" cy="6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No existe tarjeta de curso</a:t>
            </a:r>
            <a:endParaRPr lang="es-PA" b="1" i="1" dirty="0" smtClean="0"/>
          </a:p>
        </p:txBody>
      </p:sp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2733289"/>
            <a:ext cx="4809688" cy="28359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00" y="2324566"/>
            <a:ext cx="4578768" cy="2080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99" y="4594751"/>
            <a:ext cx="4561636" cy="21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</p:txBody>
      </p:sp>
    </p:spTree>
    <p:extLst>
      <p:ext uri="{BB962C8B-B14F-4D97-AF65-F5344CB8AC3E}">
        <p14:creationId xmlns:p14="http://schemas.microsoft.com/office/powerpoint/2010/main" val="28845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1Hz, 1MHz, 1MHz, 60dB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  <a:p>
            <a:r>
              <a:rPr lang="es-PA" dirty="0" smtClean="0"/>
              <a:t>20dB</a:t>
            </a:r>
          </a:p>
        </p:txBody>
      </p:sp>
    </p:spTree>
    <p:extLst>
      <p:ext uri="{BB962C8B-B14F-4D97-AF65-F5344CB8AC3E}">
        <p14:creationId xmlns:p14="http://schemas.microsoft.com/office/powerpoint/2010/main" val="24245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Voltaje de Saturación de Salida</a:t>
            </a:r>
          </a:p>
          <a:p>
            <a:r>
              <a:rPr lang="es-PA" dirty="0" smtClean="0"/>
              <a:t>Se saturan aproximadamente a +1V o -1V del voltaje de </a:t>
            </a:r>
            <a:r>
              <a:rPr lang="es-PA" dirty="0" err="1" smtClean="0"/>
              <a:t>de</a:t>
            </a:r>
            <a:r>
              <a:rPr lang="es-PA" dirty="0" smtClean="0"/>
              <a:t> alimentación</a:t>
            </a:r>
            <a:endParaRPr lang="es-PA" dirty="0"/>
          </a:p>
          <a:p>
            <a:r>
              <a:rPr lang="es-PA" dirty="0" smtClean="0"/>
              <a:t>Si tenemos un </a:t>
            </a:r>
            <a:r>
              <a:rPr lang="es-PA" dirty="0" err="1" smtClean="0"/>
              <a:t>opamp</a:t>
            </a:r>
            <a:r>
              <a:rPr lang="es-PA" dirty="0" smtClean="0"/>
              <a:t> con estas condiciones y una señal se debe mantener dentro de este rango para no perderla</a:t>
            </a:r>
          </a:p>
          <a:p>
            <a:endParaRPr lang="es-PA" dirty="0"/>
          </a:p>
          <a:p>
            <a:r>
              <a:rPr lang="es-PA" dirty="0" smtClean="0"/>
              <a:t>Límite del voltaje de salida</a:t>
            </a:r>
          </a:p>
          <a:p>
            <a:r>
              <a:rPr lang="es-PA" dirty="0" smtClean="0"/>
              <a:t>El UA741 tiene una corriente de diseño de salida máxima de +/-20mA, no más </a:t>
            </a:r>
          </a:p>
          <a:p>
            <a:r>
              <a:rPr lang="es-PA" dirty="0" smtClean="0"/>
              <a:t>Incluye la corriente en el circuito de </a:t>
            </a:r>
            <a:r>
              <a:rPr lang="es-PA" dirty="0" err="1" smtClean="0"/>
              <a:t>feedback</a:t>
            </a:r>
            <a:r>
              <a:rPr lang="es-PA" dirty="0" smtClean="0"/>
              <a:t> y la resistencia de carga</a:t>
            </a:r>
          </a:p>
          <a:p>
            <a:r>
              <a:rPr lang="es-PA" dirty="0" smtClean="0"/>
              <a:t>Se saturará al nivel de corriente máximo del </a:t>
            </a:r>
            <a:r>
              <a:rPr lang="es-PA" dirty="0" err="1" smtClean="0"/>
              <a:t>op-amp</a:t>
            </a:r>
            <a:r>
              <a:rPr lang="es-PA" dirty="0" smtClean="0"/>
              <a:t> aunque se requiera más.</a:t>
            </a:r>
          </a:p>
        </p:txBody>
      </p:sp>
    </p:spTree>
    <p:extLst>
      <p:ext uri="{BB962C8B-B14F-4D97-AF65-F5344CB8AC3E}">
        <p14:creationId xmlns:p14="http://schemas.microsoft.com/office/powerpoint/2010/main" val="22437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71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2"/>
            <a:r>
              <a:rPr lang="es-PA" dirty="0" err="1" smtClean="0"/>
              <a:t>Vp</a:t>
            </a:r>
            <a:r>
              <a:rPr lang="es-PA" dirty="0" smtClean="0"/>
              <a:t> = 1.3V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pPr lvl="2"/>
            <a:r>
              <a:rPr lang="es-PA" dirty="0" smtClean="0"/>
              <a:t>RL = 526 Ohm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4611589"/>
            <a:ext cx="5978725" cy="21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Velocidad de Subida </a:t>
            </a:r>
          </a:p>
          <a:p>
            <a:r>
              <a:rPr lang="es-PA" dirty="0" smtClean="0"/>
              <a:t>El cambio máximo de velocidad de subida de un </a:t>
            </a:r>
            <a:r>
              <a:rPr lang="es-PA" dirty="0" err="1" smtClean="0"/>
              <a:t>opamp</a:t>
            </a:r>
            <a:r>
              <a:rPr lang="es-PA" dirty="0" smtClean="0"/>
              <a:t> está definido por</a:t>
            </a:r>
          </a:p>
          <a:p>
            <a:r>
              <a:rPr lang="es-PA" dirty="0" smtClean="0"/>
              <a:t>En las hojas de datos aparece por </a:t>
            </a:r>
            <a:r>
              <a:rPr lang="es-PA" dirty="0" smtClean="0">
                <a:sym typeface="Symbol" panose="05050102010706020507" pitchFamily="18" charset="2"/>
              </a:rPr>
              <a:t>V/s</a:t>
            </a:r>
          </a:p>
          <a:p>
            <a:r>
              <a:rPr lang="es-PA" dirty="0" smtClean="0"/>
              <a:t> Quiere decir que si la entrada cambia más rápido que este valor, la salida no podrá cambiar tan rápido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para este casi se da si R2 = 0 y R1 = </a:t>
            </a:r>
            <a:r>
              <a:rPr lang="es-PA" dirty="0" err="1" smtClean="0"/>
              <a:t>inf</a:t>
            </a:r>
            <a:endParaRPr lang="es-PA" dirty="0" smtClean="0"/>
          </a:p>
          <a:p>
            <a:r>
              <a:rPr lang="es-PA" dirty="0" smtClean="0"/>
              <a:t>Y sigue la regla                    y voltaje de salida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84" y="1236372"/>
            <a:ext cx="1577257" cy="9659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5" y="2997837"/>
            <a:ext cx="2181225" cy="1847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6" y="3522516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19" y="2997837"/>
            <a:ext cx="2838450" cy="1200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919" y="2940687"/>
            <a:ext cx="2743200" cy="1905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07" y="5139303"/>
            <a:ext cx="1486508" cy="8895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40" y="5701483"/>
            <a:ext cx="2257229" cy="5159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0565" y="5756073"/>
            <a:ext cx="1226463" cy="4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0.16V</a:t>
            </a:r>
          </a:p>
          <a:p>
            <a:pPr lvl="1"/>
            <a:r>
              <a:rPr lang="es-PA" dirty="0" smtClean="0"/>
              <a:t>0.35 </a:t>
            </a:r>
            <a:r>
              <a:rPr lang="es-PA" dirty="0" err="1" smtClean="0"/>
              <a:t>us</a:t>
            </a:r>
            <a:endParaRPr lang="es-PA" dirty="0" smtClean="0"/>
          </a:p>
          <a:p>
            <a:pPr lvl="1"/>
            <a:r>
              <a:rPr lang="es-PA" dirty="0" smtClean="0"/>
              <a:t>1.27 </a:t>
            </a:r>
            <a:r>
              <a:rPr lang="es-PA" dirty="0" err="1" smtClean="0"/>
              <a:t>us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Ancho de Banda de Potencia Máxima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Ancho de banda de potencia máxima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puede causar distorsiones y ondas sinusoidales</a:t>
            </a:r>
          </a:p>
          <a:p>
            <a:r>
              <a:rPr lang="es-PA" dirty="0" smtClean="0"/>
              <a:t>Considere la siguiente onda</a:t>
            </a:r>
          </a:p>
          <a:p>
            <a:endParaRPr lang="es-PA" dirty="0"/>
          </a:p>
          <a:p>
            <a:r>
              <a:rPr lang="es-PA" dirty="0" smtClean="0"/>
              <a:t>El cambio de entrada de esta onda será</a:t>
            </a:r>
          </a:p>
          <a:p>
            <a:endParaRPr lang="es-PA" dirty="0"/>
          </a:p>
          <a:p>
            <a:r>
              <a:rPr lang="es-PA" dirty="0" smtClean="0"/>
              <a:t>Este cambio se vuelve máximo a cruce cero</a:t>
            </a:r>
          </a:p>
          <a:p>
            <a:r>
              <a:rPr lang="es-PA" dirty="0" smtClean="0"/>
              <a:t>La onda será distorsionada y no puede mantener el cambio</a:t>
            </a:r>
          </a:p>
          <a:p>
            <a:r>
              <a:rPr lang="es-PA" dirty="0" smtClean="0"/>
              <a:t>En el </a:t>
            </a:r>
            <a:r>
              <a:rPr lang="es-PA" dirty="0" err="1" smtClean="0"/>
              <a:t>datasheet</a:t>
            </a:r>
            <a:r>
              <a:rPr lang="es-PA" dirty="0" smtClean="0"/>
              <a:t> se encuentra como Fm</a:t>
            </a:r>
          </a:p>
          <a:p>
            <a:pPr lvl="1"/>
            <a:r>
              <a:rPr lang="es-PA" dirty="0" smtClean="0"/>
              <a:t>Full </a:t>
            </a:r>
            <a:r>
              <a:rPr lang="es-PA" dirty="0" err="1" smtClean="0"/>
              <a:t>power</a:t>
            </a:r>
            <a:r>
              <a:rPr lang="es-PA" dirty="0" smtClean="0"/>
              <a:t> </a:t>
            </a:r>
            <a:r>
              <a:rPr lang="es-PA" dirty="0" err="1" smtClean="0"/>
              <a:t>bandwidth</a:t>
            </a:r>
            <a:endParaRPr lang="es-PA" dirty="0" smtClean="0"/>
          </a:p>
          <a:p>
            <a:pPr lvl="1"/>
            <a:r>
              <a:rPr lang="es-PA" dirty="0" smtClean="0"/>
              <a:t>Es la frecuencia con el cual el </a:t>
            </a:r>
            <a:r>
              <a:rPr lang="es-PA" dirty="0" err="1" smtClean="0"/>
              <a:t>op-amp</a:t>
            </a:r>
            <a:r>
              <a:rPr lang="es-PA" dirty="0" smtClean="0"/>
              <a:t> empieza a ver desviaciones y distorsiones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12" y="1996226"/>
            <a:ext cx="1736888" cy="592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2713026"/>
            <a:ext cx="1890712" cy="802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52" y="2713026"/>
            <a:ext cx="3835562" cy="26429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2" y="5953124"/>
            <a:ext cx="1748036" cy="6537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38" y="5878593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326" y="5842275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0901611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 el dispositivo más útil en diseño analógico</a:t>
            </a:r>
          </a:p>
          <a:p>
            <a:r>
              <a:rPr lang="es-PA" dirty="0" smtClean="0"/>
              <a:t>Usualmente utilizado en </a:t>
            </a:r>
            <a:r>
              <a:rPr lang="es-PA" i="1" dirty="0" smtClean="0"/>
              <a:t>acondicionamiento de señales</a:t>
            </a:r>
          </a:p>
          <a:p>
            <a:r>
              <a:rPr lang="es-PA" dirty="0" smtClean="0"/>
              <a:t>También para realizar </a:t>
            </a:r>
            <a:r>
              <a:rPr lang="es-PA" i="1" dirty="0" smtClean="0"/>
              <a:t>operaciones matemáticas</a:t>
            </a:r>
            <a:r>
              <a:rPr lang="es-PA" dirty="0" smtClean="0"/>
              <a:t> y </a:t>
            </a:r>
            <a:r>
              <a:rPr lang="es-PA" i="1" dirty="0" err="1" smtClean="0"/>
              <a:t>buffering</a:t>
            </a:r>
            <a:endParaRPr lang="es-PA" i="1" dirty="0" smtClean="0"/>
          </a:p>
          <a:p>
            <a:endParaRPr lang="es-PA" i="1" dirty="0"/>
          </a:p>
          <a:p>
            <a:r>
              <a:rPr lang="es-PA" dirty="0" smtClean="0"/>
              <a:t>¿Qué es </a:t>
            </a:r>
            <a:r>
              <a:rPr lang="es-PA" dirty="0" err="1" smtClean="0"/>
              <a:t>signal</a:t>
            </a:r>
            <a:r>
              <a:rPr lang="es-PA" dirty="0" smtClean="0"/>
              <a:t> </a:t>
            </a:r>
            <a:r>
              <a:rPr lang="es-PA" dirty="0" err="1" smtClean="0"/>
              <a:t>conditioning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Ajuste de nivel: la señal es imperceptible</a:t>
            </a:r>
          </a:p>
          <a:p>
            <a:pPr lvl="2"/>
            <a:r>
              <a:rPr lang="es-PA" dirty="0" smtClean="0"/>
              <a:t>Salida de </a:t>
            </a:r>
            <a:r>
              <a:rPr lang="es-PA" dirty="0" err="1" smtClean="0"/>
              <a:t>termocupla</a:t>
            </a:r>
            <a:r>
              <a:rPr lang="es-PA" dirty="0" smtClean="0"/>
              <a:t> es </a:t>
            </a:r>
            <a:r>
              <a:rPr lang="es-PA" i="1" dirty="0" smtClean="0"/>
              <a:t>amplificada</a:t>
            </a:r>
          </a:p>
          <a:p>
            <a:pPr lvl="1"/>
            <a:r>
              <a:rPr lang="es-PA" dirty="0" smtClean="0"/>
              <a:t>Reducción de Ruido: señal afectada por perturbación</a:t>
            </a:r>
          </a:p>
          <a:p>
            <a:pPr lvl="2"/>
            <a:r>
              <a:rPr lang="es-PA" dirty="0" smtClean="0"/>
              <a:t>En la Señal de radio se remueve el componente de voltaje no deseado</a:t>
            </a:r>
          </a:p>
          <a:p>
            <a:pPr lvl="1"/>
            <a:r>
              <a:rPr lang="es-PA" dirty="0" smtClean="0"/>
              <a:t>Manipulación de la señal: para transmitir información</a:t>
            </a:r>
          </a:p>
          <a:p>
            <a:pPr lvl="2"/>
            <a:r>
              <a:rPr lang="es-PA" dirty="0" smtClean="0"/>
              <a:t>Se </a:t>
            </a:r>
            <a:r>
              <a:rPr lang="es-PA" dirty="0" err="1" smtClean="0"/>
              <a:t>trasnmite</a:t>
            </a:r>
            <a:r>
              <a:rPr lang="es-PA" dirty="0" smtClean="0"/>
              <a:t> la señal senada de la </a:t>
            </a:r>
            <a:r>
              <a:rPr lang="es-PA" dirty="0" err="1" smtClean="0"/>
              <a:t>termocupla</a:t>
            </a:r>
            <a:r>
              <a:rPr lang="es-PA" dirty="0" smtClean="0"/>
              <a:t> al cambio de umbral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6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15.9kHz</a:t>
            </a:r>
          </a:p>
          <a:p>
            <a:r>
              <a:rPr lang="es-PA" dirty="0" smtClean="0"/>
              <a:t>2V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9662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Tienen por defecto un polo dominante y su perfil es controlado por un solo polo</a:t>
            </a:r>
            <a:endParaRPr lang="es-PA" dirty="0"/>
          </a:p>
          <a:p>
            <a:r>
              <a:rPr lang="es-PA" dirty="0" smtClean="0"/>
              <a:t>De la figura inferior se puede observar un circuito de dos etapas donde la </a:t>
            </a:r>
            <a:r>
              <a:rPr lang="es-PA" dirty="0" err="1" smtClean="0"/>
              <a:t>Req</a:t>
            </a:r>
            <a:r>
              <a:rPr lang="es-PA" dirty="0" smtClean="0"/>
              <a:t> y la </a:t>
            </a:r>
            <a:r>
              <a:rPr lang="es-PA" dirty="0" err="1" smtClean="0"/>
              <a:t>Ceq</a:t>
            </a:r>
            <a:r>
              <a:rPr lang="es-PA" dirty="0" smtClean="0"/>
              <a:t> depende de estos componentes</a:t>
            </a:r>
          </a:p>
          <a:p>
            <a:r>
              <a:rPr lang="es-PA" dirty="0" smtClean="0"/>
              <a:t>A bajas frecuencias </a:t>
            </a:r>
            <a:r>
              <a:rPr lang="es-PA" dirty="0" err="1" smtClean="0"/>
              <a:t>vo</a:t>
            </a:r>
            <a:r>
              <a:rPr lang="es-PA" dirty="0" smtClean="0"/>
              <a:t> = -</a:t>
            </a:r>
            <a:r>
              <a:rPr lang="es-PA" dirty="0" err="1" smtClean="0"/>
              <a:t>Req</a:t>
            </a:r>
            <a:r>
              <a:rPr lang="es-PA" dirty="0" smtClean="0"/>
              <a:t> io1 * 1 * -a2 = gm1 * </a:t>
            </a:r>
            <a:r>
              <a:rPr lang="es-PA" dirty="0" err="1" smtClean="0"/>
              <a:t>Req</a:t>
            </a:r>
            <a:r>
              <a:rPr lang="es-PA" dirty="0" smtClean="0"/>
              <a:t> * a2 *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</a:t>
            </a:r>
            <a:endParaRPr lang="es-PA" dirty="0"/>
          </a:p>
          <a:p>
            <a:pPr lvl="1"/>
            <a:r>
              <a:rPr lang="es-PA" dirty="0" smtClean="0"/>
              <a:t>Asumiendo gm1 = 189uA/V, </a:t>
            </a:r>
            <a:r>
              <a:rPr lang="es-PA" dirty="0" err="1" smtClean="0"/>
              <a:t>Req</a:t>
            </a:r>
            <a:r>
              <a:rPr lang="es-PA" dirty="0" smtClean="0"/>
              <a:t> = 1.95M y a2 = 544V/V, la ganancia es a0 = 200mV/V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A altas frecuencias </a:t>
            </a:r>
            <a:r>
              <a:rPr lang="es-PA" dirty="0" err="1" smtClean="0"/>
              <a:t>Ceq</a:t>
            </a:r>
            <a:r>
              <a:rPr lang="es-PA" dirty="0" smtClean="0"/>
              <a:t> empieza a notarse.  </a:t>
            </a:r>
          </a:p>
          <a:p>
            <a:pPr lvl="1"/>
            <a:r>
              <a:rPr lang="es-PA" dirty="0" smtClean="0"/>
              <a:t>La ganancia empieza a decaer y </a:t>
            </a:r>
            <a:r>
              <a:rPr lang="es-PA" dirty="0" err="1" smtClean="0"/>
              <a:t>Zeq</a:t>
            </a:r>
            <a:r>
              <a:rPr lang="es-PA" dirty="0" smtClean="0"/>
              <a:t> = </a:t>
            </a:r>
            <a:r>
              <a:rPr lang="es-PA" dirty="0" err="1" smtClean="0"/>
              <a:t>Req</a:t>
            </a:r>
            <a:r>
              <a:rPr lang="es-PA" dirty="0" smtClean="0"/>
              <a:t> = 1/(2*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  <a:r>
              <a:rPr lang="es-PA" dirty="0" smtClean="0"/>
              <a:t>*</a:t>
            </a:r>
            <a:r>
              <a:rPr lang="es-PA" dirty="0" err="1" smtClean="0"/>
              <a:t>Req</a:t>
            </a:r>
            <a:r>
              <a:rPr lang="es-PA" dirty="0" smtClean="0"/>
              <a:t>*</a:t>
            </a:r>
            <a:r>
              <a:rPr lang="es-PA" dirty="0" err="1" smtClean="0"/>
              <a:t>Ceq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fb</a:t>
            </a:r>
            <a:r>
              <a:rPr lang="es-PA" dirty="0" smtClean="0"/>
              <a:t> = 5Hz para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741 = -10</a:t>
            </a:r>
            <a:r>
              <a:rPr lang="es-PA" dirty="0" smtClean="0">
                <a:sym typeface="Symbol" panose="05050102010706020507" pitchFamily="18" charset="2"/>
              </a:rPr>
              <a:t> siendo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1/(2Req) = 16.3nF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 capacitancia es grande se juega con el efecto </a:t>
            </a:r>
            <a:r>
              <a:rPr lang="es-PA" dirty="0" err="1" smtClean="0">
                <a:sym typeface="Symbol" panose="05050102010706020507" pitchFamily="18" charset="2"/>
              </a:rPr>
              <a:t>miller</a:t>
            </a:r>
            <a:r>
              <a:rPr lang="es-PA" dirty="0" smtClean="0">
                <a:sym typeface="Symbol" panose="05050102010706020507" pitchFamily="18" charset="2"/>
              </a:rPr>
              <a:t> y se incrementa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con la ganancia de la segunda etapa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(1+a2) = (1 + 544)30pF = 16.3nF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75" y="3025661"/>
            <a:ext cx="4487240" cy="1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err="1" smtClean="0"/>
              <a:t>Recap</a:t>
            </a:r>
            <a:r>
              <a:rPr lang="es-PA" dirty="0" smtClean="0"/>
              <a:t>.  Polo dominante de </a:t>
            </a:r>
            <a:r>
              <a:rPr lang="es-PA" dirty="0" err="1" smtClean="0"/>
              <a:t>Req</a:t>
            </a:r>
            <a:r>
              <a:rPr lang="es-PA" dirty="0" smtClean="0"/>
              <a:t> y </a:t>
            </a:r>
            <a:r>
              <a:rPr lang="es-PA" dirty="0" err="1" smtClean="0"/>
              <a:t>Ceq</a:t>
            </a:r>
            <a:r>
              <a:rPr lang="es-PA" dirty="0" smtClean="0"/>
              <a:t> en lazo abierto</a:t>
            </a:r>
          </a:p>
          <a:p>
            <a:r>
              <a:rPr lang="es-PA" dirty="0" smtClean="0"/>
              <a:t>Existen otros polos generados por los </a:t>
            </a:r>
            <a:r>
              <a:rPr lang="es-PA" dirty="0" err="1" smtClean="0"/>
              <a:t>BJTs</a:t>
            </a:r>
            <a:r>
              <a:rPr lang="es-PA" dirty="0" smtClean="0"/>
              <a:t> internos pero el polo dominante siempre es a baja frecuencia (5Hz </a:t>
            </a:r>
            <a:r>
              <a:rPr lang="es-PA" dirty="0" err="1" smtClean="0"/>
              <a:t>aprox</a:t>
            </a:r>
            <a:r>
              <a:rPr lang="es-PA" dirty="0" smtClean="0"/>
              <a:t> 741)</a:t>
            </a:r>
          </a:p>
          <a:p>
            <a:r>
              <a:rPr lang="es-PA" dirty="0" smtClean="0"/>
              <a:t>Ignoramos los polos y tenemos aproximadamente la </a:t>
            </a:r>
            <a:r>
              <a:rPr lang="es-PA" dirty="0" err="1" smtClean="0"/>
              <a:t>ganacia</a:t>
            </a:r>
            <a:r>
              <a:rPr lang="es-PA" dirty="0" smtClean="0"/>
              <a:t> como:</a:t>
            </a:r>
          </a:p>
          <a:p>
            <a:pPr lvl="1"/>
            <a:r>
              <a:rPr lang="es-PA" dirty="0" smtClean="0"/>
              <a:t>a0 = ganancia de lazo abierto, </a:t>
            </a:r>
            <a:r>
              <a:rPr lang="es-PA" dirty="0" err="1" smtClean="0"/>
              <a:t>fb</a:t>
            </a:r>
            <a:r>
              <a:rPr lang="es-PA" dirty="0" smtClean="0"/>
              <a:t> = frecuencia a -3db</a:t>
            </a:r>
          </a:p>
          <a:p>
            <a:pPr lvl="1"/>
            <a:r>
              <a:rPr lang="es-PA" dirty="0" smtClean="0"/>
              <a:t>Magnitud y fase de</a:t>
            </a:r>
          </a:p>
          <a:p>
            <a:r>
              <a:rPr lang="es-PA" dirty="0" smtClean="0"/>
              <a:t>Al graficar en escala logarítmica se obtiene la siguiente gráfica</a:t>
            </a:r>
          </a:p>
          <a:p>
            <a:pPr lvl="1"/>
            <a:r>
              <a:rPr lang="es-PA" dirty="0" smtClean="0"/>
              <a:t>A notar, cuando f = ft de la ecuación anterior se llama ganancia unitaria o frecuencia de transición y A = 0 </a:t>
            </a:r>
            <a:r>
              <a:rPr lang="es-PA" dirty="0" err="1" smtClean="0"/>
              <a:t>db</a:t>
            </a:r>
            <a:r>
              <a:rPr lang="es-PA" dirty="0" smtClean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96" y="2174487"/>
            <a:ext cx="1661067" cy="613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3" y="3068095"/>
            <a:ext cx="4368017" cy="6118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93" y="4603768"/>
            <a:ext cx="3555933" cy="21873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844" y="4603768"/>
            <a:ext cx="4153153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ft = a0*</a:t>
            </a:r>
            <a:r>
              <a:rPr lang="es-PA" dirty="0" err="1" smtClean="0"/>
              <a:t>fb</a:t>
            </a:r>
            <a:r>
              <a:rPr lang="es-PA" dirty="0" smtClean="0"/>
              <a:t>.  Siendo ft &gt;&gt; </a:t>
            </a:r>
            <a:r>
              <a:rPr lang="es-PA" dirty="0" err="1" smtClean="0"/>
              <a:t>fb</a:t>
            </a:r>
            <a:r>
              <a:rPr lang="es-PA" dirty="0" smtClean="0"/>
              <a:t>.</a:t>
            </a:r>
          </a:p>
          <a:p>
            <a:r>
              <a:rPr lang="es-PA" dirty="0" smtClean="0"/>
              <a:t>El 741 tiene ft = 200k *5 = 1MHz, recuerde la gráfica inferior tenemos entonces cambios en fase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Fuera de la zona de </a:t>
            </a:r>
            <a:r>
              <a:rPr lang="es-PA" dirty="0" err="1" smtClean="0"/>
              <a:t>fb</a:t>
            </a:r>
            <a:r>
              <a:rPr lang="es-PA" dirty="0" smtClean="0"/>
              <a:t> (f &gt;&gt; </a:t>
            </a:r>
            <a:r>
              <a:rPr lang="es-PA" dirty="0" err="1" smtClean="0"/>
              <a:t>fb</a:t>
            </a:r>
            <a:r>
              <a:rPr lang="es-PA" dirty="0" smtClean="0"/>
              <a:t>) se comportará como integrador y su GBW o GBP o ganancia de ancho de banda de producto es GBP = ft</a:t>
            </a:r>
          </a:p>
          <a:p>
            <a:r>
              <a:rPr lang="es-PA" dirty="0" smtClean="0"/>
              <a:t>También a este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le conoce como de GBP constante</a:t>
            </a:r>
          </a:p>
          <a:p>
            <a:pPr lvl="1"/>
            <a:r>
              <a:rPr lang="es-PA" dirty="0" smtClean="0"/>
              <a:t>Incrementar o </a:t>
            </a:r>
            <a:r>
              <a:rPr lang="es-PA" dirty="0" err="1" smtClean="0"/>
              <a:t>decrementar</a:t>
            </a:r>
            <a:r>
              <a:rPr lang="es-PA" dirty="0" smtClean="0"/>
              <a:t> en la región integradora |a| nos dará resultados de variación sobre </a:t>
            </a:r>
            <a:r>
              <a:rPr lang="es-PA" dirty="0" err="1" smtClean="0"/>
              <a:t>fb</a:t>
            </a:r>
            <a:endParaRPr lang="es-PA" dirty="0" smtClean="0"/>
          </a:p>
          <a:p>
            <a:r>
              <a:rPr lang="es-PA" dirty="0" smtClean="0"/>
              <a:t>UA741, f = 100Hz tiene una |a| = f1/f = 1M/100 = 10k V/V</a:t>
            </a:r>
          </a:p>
          <a:p>
            <a:r>
              <a:rPr lang="es-PA" dirty="0"/>
              <a:t>UA741, f = </a:t>
            </a:r>
            <a:r>
              <a:rPr lang="es-PA" dirty="0" smtClean="0"/>
              <a:t>1kHz </a:t>
            </a:r>
            <a:r>
              <a:rPr lang="es-PA" dirty="0"/>
              <a:t>tiene una |a| = f1/f = </a:t>
            </a:r>
            <a:r>
              <a:rPr lang="es-PA" dirty="0" smtClean="0"/>
              <a:t>1M/1k </a:t>
            </a:r>
            <a:r>
              <a:rPr lang="es-PA" dirty="0"/>
              <a:t>= </a:t>
            </a:r>
            <a:r>
              <a:rPr lang="es-PA" dirty="0" smtClean="0"/>
              <a:t>1k </a:t>
            </a:r>
            <a:r>
              <a:rPr lang="es-PA" dirty="0"/>
              <a:t>V/V</a:t>
            </a:r>
          </a:p>
          <a:p>
            <a:r>
              <a:rPr lang="es-PA" dirty="0"/>
              <a:t>UA741, f = </a:t>
            </a:r>
            <a:r>
              <a:rPr lang="es-PA" dirty="0" smtClean="0"/>
              <a:t>10kHz </a:t>
            </a:r>
            <a:r>
              <a:rPr lang="es-PA" dirty="0"/>
              <a:t>tiene una |a| = f1/f = </a:t>
            </a:r>
            <a:r>
              <a:rPr lang="es-PA" dirty="0" smtClean="0"/>
              <a:t>1M/10k </a:t>
            </a:r>
            <a:r>
              <a:rPr lang="es-PA" dirty="0"/>
              <a:t>= </a:t>
            </a:r>
            <a:r>
              <a:rPr lang="es-PA" dirty="0" smtClean="0"/>
              <a:t>100 V/V, etc</a:t>
            </a:r>
            <a:r>
              <a:rPr lang="es-PA" dirty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68" y="2055987"/>
            <a:ext cx="2421423" cy="1489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46" y="1996227"/>
            <a:ext cx="2982524" cy="15492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30" y="1996227"/>
            <a:ext cx="2119314" cy="14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120462"/>
            <a:ext cx="11925837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comerciales tienen respuestas entre GBW de 0.5MHz a 20MHz</a:t>
            </a:r>
          </a:p>
          <a:p>
            <a:r>
              <a:rPr lang="es-PA" dirty="0" smtClean="0"/>
              <a:t>También existen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de muy alta frecuencia, </a:t>
            </a:r>
            <a:r>
              <a:rPr lang="es-PA" dirty="0" err="1" smtClean="0"/>
              <a:t>ejm</a:t>
            </a:r>
            <a:r>
              <a:rPr lang="es-PA" dirty="0" smtClean="0"/>
              <a:t>. Amplificadores de corriente.</a:t>
            </a:r>
          </a:p>
          <a:p>
            <a:r>
              <a:rPr lang="es-PA" dirty="0" smtClean="0"/>
              <a:t>Como notamos a alta frecuencia tienen problemas. </a:t>
            </a:r>
            <a:r>
              <a:rPr lang="es-PA" dirty="0" err="1" smtClean="0"/>
              <a:t>Vo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 1 x ZCcIo1 = 1/(2fCc)gm1(</a:t>
            </a:r>
            <a:r>
              <a:rPr lang="es-PA" dirty="0" err="1" smtClean="0">
                <a:sym typeface="Symbol" panose="05050102010706020507" pitchFamily="18" charset="2"/>
              </a:rPr>
              <a:t>Vp-Vn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diseño a estos valores para 741</a:t>
            </a:r>
          </a:p>
          <a:p>
            <a:r>
              <a:rPr lang="es-PA" dirty="0">
                <a:sym typeface="Symbol" panose="05050102010706020507" pitchFamily="18" charset="2"/>
              </a:rPr>
              <a:t>f</a:t>
            </a:r>
            <a:r>
              <a:rPr lang="es-PA" dirty="0" smtClean="0">
                <a:sym typeface="Symbol" panose="05050102010706020507" pitchFamily="18" charset="2"/>
              </a:rPr>
              <a:t>t = 19.6uA/(8*0.026*30*10^-12)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ft = 1MHz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16" y="2512705"/>
            <a:ext cx="4487240" cy="17922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4" y="2512705"/>
            <a:ext cx="1421949" cy="810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62" y="2506825"/>
            <a:ext cx="1632476" cy="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Representación Gráfica Ganancia T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viene representada como T = a* = a/(1/)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&gt;&gt; 1 para f &gt;&gt;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frecuencia de cruce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54" y="1077195"/>
            <a:ext cx="3182242" cy="9233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93" y="2981511"/>
            <a:ext cx="3043587" cy="37415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154" y="5208329"/>
            <a:ext cx="2160596" cy="9619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154" y="2255456"/>
            <a:ext cx="3991255" cy="27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Modelo de Polo Dominante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97" y="2717129"/>
            <a:ext cx="7523291" cy="22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es </a:t>
            </a:r>
            <a:r>
              <a:rPr lang="es-PA" dirty="0" err="1" smtClean="0">
                <a:sym typeface="Symbol" panose="05050102010706020507" pitchFamily="18" charset="2"/>
              </a:rPr>
              <a:t>dependiende</a:t>
            </a:r>
            <a:r>
              <a:rPr lang="es-PA" dirty="0" smtClean="0">
                <a:sym typeface="Symbol" panose="05050102010706020507" pitchFamily="18" charset="2"/>
              </a:rPr>
              <a:t> de la frecuencia ideal.  Para el caso de puramente resistencias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esta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las figuras superiores se ve la ganancia, magnitud de error 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9" y="2303230"/>
            <a:ext cx="3177416" cy="930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50" y="2303230"/>
            <a:ext cx="3007910" cy="930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504" y="2303230"/>
            <a:ext cx="3189539" cy="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Los cursos anteriores se detallaba análisis de señal (</a:t>
            </a:r>
            <a:r>
              <a:rPr lang="es-PA" dirty="0" err="1"/>
              <a:t>bjts</a:t>
            </a:r>
            <a:r>
              <a:rPr lang="es-PA" dirty="0"/>
              <a:t>, diodos, </a:t>
            </a:r>
            <a:r>
              <a:rPr lang="es-PA" dirty="0" err="1"/>
              <a:t>etc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uso más común es para operaciones matemáticas</a:t>
            </a:r>
          </a:p>
          <a:p>
            <a:pPr lvl="1"/>
            <a:r>
              <a:rPr lang="es-PA" dirty="0" smtClean="0"/>
              <a:t>Adición, Sustracción, Diferenciación, Integración</a:t>
            </a:r>
          </a:p>
          <a:p>
            <a:pPr lvl="1"/>
            <a:endParaRPr lang="es-PA" dirty="0"/>
          </a:p>
          <a:p>
            <a:r>
              <a:rPr lang="es-PA" dirty="0" smtClean="0"/>
              <a:t>Buffers son aisladores de secciones de un circuito eléctrico</a:t>
            </a:r>
          </a:p>
          <a:p>
            <a:pPr lvl="1"/>
            <a:r>
              <a:rPr lang="es-PA" dirty="0" smtClean="0"/>
              <a:t>Al alimentar un circuito 1 y un circuito 2 con la misma fuente puede traer factores no deseados</a:t>
            </a:r>
          </a:p>
          <a:p>
            <a:pPr lvl="1"/>
            <a:r>
              <a:rPr lang="es-PA" dirty="0" smtClean="0"/>
              <a:t>La potencia del circuito 2 puede ser mayor que la que puede suministrar la fuente</a:t>
            </a:r>
          </a:p>
          <a:p>
            <a:pPr lvl="1"/>
            <a:r>
              <a:rPr lang="es-PA" dirty="0" smtClean="0"/>
              <a:t>Podemos simplificar el problema utilizando operacionales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err="1" smtClean="0"/>
              <a:t>Op-Amps</a:t>
            </a:r>
            <a:r>
              <a:rPr lang="es-PA" dirty="0" smtClean="0"/>
              <a:t> = Amplificador Operacional</a:t>
            </a:r>
          </a:p>
          <a:p>
            <a:pPr lvl="1"/>
            <a:r>
              <a:rPr lang="es-PA" dirty="0" smtClean="0"/>
              <a:t>Dispositivos activos, requieren polarizarse para realizar un trabajo</a:t>
            </a:r>
          </a:p>
          <a:p>
            <a:pPr lvl="1"/>
            <a:r>
              <a:rPr lang="es-PA" dirty="0" smtClean="0"/>
              <a:t>Son realizados por muchos transistores y resistores [No Nos Interesa este detalle interno]</a:t>
            </a:r>
          </a:p>
          <a:p>
            <a:pPr lvl="1"/>
            <a:r>
              <a:rPr lang="es-PA" dirty="0" smtClean="0"/>
              <a:t>Modelado como fuente de voltaje controlada</a:t>
            </a:r>
          </a:p>
        </p:txBody>
      </p:sp>
    </p:spTree>
    <p:extLst>
      <p:ext uri="{BB962C8B-B14F-4D97-AF65-F5344CB8AC3E}">
        <p14:creationId xmlns:p14="http://schemas.microsoft.com/office/powerpoint/2010/main" val="17110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un amplificador no inversor la respuesta de lazo cerrado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es la ganancia de lazo abierto.  Si a0 &gt;&gt; (1 + R2/R1)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&gt;&gt; 1,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 = 1 + R2/R1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, T = 1</a:t>
            </a:r>
            <a:r>
              <a:rPr lang="es-PA" dirty="0">
                <a:sym typeface="Symbol" panose="05050102010706020507" pitchFamily="18" charset="2"/>
              </a:rPr>
              <a:t>;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 </a:t>
            </a:r>
            <a:r>
              <a:rPr lang="es-PA" dirty="0" smtClean="0">
                <a:sym typeface="Symbol" panose="05050102010706020507" pitchFamily="18" charset="2"/>
              </a:rPr>
              <a:t>T = (a-) = -90 – 0 = -90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A ideal/(1 + j) = A/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(2)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-45 siendo esta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altas frecuencias T &lt;&lt; 1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*T =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retroalimentación </a:t>
            </a:r>
            <a:r>
              <a:rPr lang="es-PA" dirty="0" err="1" smtClean="0">
                <a:sym typeface="Symbol" panose="05050102010706020507" pitchFamily="18" charset="2"/>
              </a:rPr>
              <a:t>engativa</a:t>
            </a:r>
            <a:r>
              <a:rPr lang="es-PA" dirty="0" smtClean="0">
                <a:sym typeface="Symbol" panose="05050102010706020507" pitchFamily="18" charset="2"/>
              </a:rPr>
              <a:t> tiene ventajas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94" y="1960988"/>
            <a:ext cx="4917374" cy="5814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39" y="2067221"/>
            <a:ext cx="3255502" cy="4752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4" y="2606681"/>
            <a:ext cx="6529672" cy="671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" y="3654715"/>
            <a:ext cx="3029015" cy="6915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393" y="3682031"/>
            <a:ext cx="2275870" cy="47634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461" y="3880623"/>
            <a:ext cx="5331859" cy="20741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461" y="6328390"/>
            <a:ext cx="4681638" cy="3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El UA741 en no inversor tiene R1 = 2k, R2 = 18k.  Encontrar el margen de error de 1% (b) 5° de error de fase de ancho de banda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9" y="2594716"/>
            <a:ext cx="9406234" cy="1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Dicho antes GBP = A0fB =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UA741 tiene A0 a 1k V/V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10^6/10^3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Reduciendo A0 a 100V/V incrementa el ancho de banda a 1MHz (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decir que jugando con la magnitud de la ganancia incrementa la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A0 = 10^3 V/V = 60dB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1kHz pero se necesita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&gt; 20kHz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necesita mas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en cascada (A1 x A2)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80" y="3744022"/>
            <a:ext cx="448763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A0 </a:t>
            </a:r>
            <a:r>
              <a:rPr lang="en-US" dirty="0" err="1" smtClean="0">
                <a:sym typeface="Symbol" panose="05050102010706020507" pitchFamily="18" charset="2"/>
              </a:rPr>
              <a:t>ahora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es</a:t>
            </a:r>
            <a:r>
              <a:rPr lang="en-US" dirty="0" smtClean="0">
                <a:sym typeface="Symbol" panose="05050102010706020507" pitchFamily="18" charset="2"/>
              </a:rPr>
              <a:t> A1*A2 = 1000 y A = 10^3/</a:t>
            </a:r>
            <a:r>
              <a:rPr lang="en-US" dirty="0" err="1" smtClean="0">
                <a:sym typeface="Symbol" panose="05050102010706020507" pitchFamily="18" charset="2"/>
              </a:rPr>
              <a:t>sqrt</a:t>
            </a:r>
            <a:r>
              <a:rPr lang="en-US" dirty="0" smtClean="0">
                <a:sym typeface="Symbol" panose="05050102010706020507" pitchFamily="18" charset="2"/>
              </a:rPr>
              <a:t>(2)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 smtClean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 smtClean="0">
                <a:sym typeface="Symbol" panose="05050102010706020507" pitchFamily="18" charset="2"/>
              </a:rPr>
              <a:t>fB</a:t>
            </a:r>
            <a:r>
              <a:rPr lang="en-US" dirty="0" smtClean="0">
                <a:sym typeface="Symbol" panose="05050102010706020507" pitchFamily="18" charset="2"/>
              </a:rPr>
              <a:t> = 20.35kHz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763" y="2305089"/>
            <a:ext cx="2553032" cy="8240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7" y="3541906"/>
            <a:ext cx="3219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Amplificador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un razonamiento similar también obtenemos las ganancias y frecuencias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Beta es el factor de realimentación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          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gráfica se verá reducida en escala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del amplificador en GBP es para el no inversor de GBP = ft (R1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R2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inversor (R1 = R2) GBP = 0.5ft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8" y="1990492"/>
            <a:ext cx="2755454" cy="12656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27" y="1990492"/>
            <a:ext cx="6288196" cy="23138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5" y="3593615"/>
            <a:ext cx="2108322" cy="4941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0" y="4163006"/>
            <a:ext cx="3035022" cy="3719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78" y="4966816"/>
            <a:ext cx="3643693" cy="7501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t="19082" b="12853"/>
          <a:stretch/>
        </p:blipFill>
        <p:spPr>
          <a:xfrm>
            <a:off x="5088563" y="6222380"/>
            <a:ext cx="3251616" cy="5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Las impedancias son inductivas para la entrada (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) y capacitivas para la salida (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las entradas se ubican en configuración de modo común la impedancia de entrada la podemos llamar en esta caso 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 = 2Zc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Llamadas en los </a:t>
            </a:r>
            <a:r>
              <a:rPr lang="es-PA" dirty="0" err="1" smtClean="0">
                <a:sym typeface="Symbol" panose="05050102010706020507" pitchFamily="18" charset="2"/>
              </a:rPr>
              <a:t>datasheets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, 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amplificadores </a:t>
            </a:r>
            <a:r>
              <a:rPr lang="es-PA" dirty="0" err="1" smtClean="0">
                <a:sym typeface="Symbol" panose="05050102010706020507" pitchFamily="18" charset="2"/>
              </a:rPr>
              <a:t>com</a:t>
            </a:r>
            <a:r>
              <a:rPr lang="es-PA" dirty="0" smtClean="0">
                <a:sym typeface="Symbol" panose="05050102010706020507" pitchFamily="18" charset="2"/>
              </a:rPr>
              <a:t> BJT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&gt;&gt;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y de magnitud en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FETs</a:t>
            </a:r>
            <a:r>
              <a:rPr lang="es-PA" dirty="0" smtClean="0">
                <a:sym typeface="Symbol" panose="05050102010706020507" pitchFamily="18" charset="2"/>
              </a:rPr>
              <a:t> son del orden de los 100GOhms o superior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Otros especifican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como la capacitancia diferencial a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AD705 tiene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300Gohms pero a 1kHz </a:t>
            </a:r>
            <a:r>
              <a:rPr lang="es-PA" dirty="0" err="1" smtClean="0">
                <a:sym typeface="Symbol" panose="05050102010706020507" pitchFamily="18" charset="2"/>
              </a:rPr>
              <a:t>ZCc</a:t>
            </a:r>
            <a:r>
              <a:rPr lang="es-PA" dirty="0" smtClean="0">
                <a:sym typeface="Symbol" panose="05050102010706020507" pitchFamily="18" charset="2"/>
              </a:rPr>
              <a:t> = -80Mohms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tenemos también la impedancia Z(open) = F(Z(</a:t>
            </a:r>
            <a:r>
              <a:rPr lang="es-PA" dirty="0" err="1" smtClean="0">
                <a:sym typeface="Symbol" panose="05050102010706020507" pitchFamily="18" charset="2"/>
              </a:rPr>
              <a:t>closed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07" y="4333327"/>
            <a:ext cx="2882355" cy="238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6793"/>
          <a:stretch/>
        </p:blipFill>
        <p:spPr>
          <a:xfrm>
            <a:off x="703108" y="5062654"/>
            <a:ext cx="5437294" cy="3568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07" y="5528193"/>
            <a:ext cx="4379429" cy="4042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085" y="5281908"/>
            <a:ext cx="2091298" cy="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Impedancias de </a:t>
            </a:r>
            <a:r>
              <a:rPr lang="es-PA" dirty="0" err="1" smtClean="0">
                <a:sym typeface="Symbol" panose="05050102010706020507" pitchFamily="18" charset="2"/>
              </a:rPr>
              <a:t>Shunt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observa existen tanto un polo y un cero a s = -2fB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Nuevamente podemos ver la ventaja de bajas frecuencias y realimentación negativa donde T es largo.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altas frecuencias la inductiva tiende a ser abierta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bajas frecuencias sería como tener un corto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24" y="1851103"/>
            <a:ext cx="582872" cy="304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0" y="1860279"/>
            <a:ext cx="1085501" cy="304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263" y="1851103"/>
            <a:ext cx="1703345" cy="3140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19" y="1331849"/>
            <a:ext cx="2122685" cy="8239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11" y="2268579"/>
            <a:ext cx="1597340" cy="3332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233" y="2839516"/>
            <a:ext cx="4933079" cy="14876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805" y="5347544"/>
            <a:ext cx="2222346" cy="14041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772" y="5651210"/>
            <a:ext cx="2606471" cy="3242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029" y="6185126"/>
            <a:ext cx="1859204" cy="35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0530" y="6160661"/>
            <a:ext cx="2211468" cy="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Siendo R1 = R2 = 1K y el amplificador un UA741 calcule los efectos de impedancia de salida a baja y alta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f1/a0 = 10Hz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ft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100/(1 + 10^4) = 10mOhms, </a:t>
            </a:r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100/210^5 = 159uH</a:t>
            </a:r>
          </a:p>
        </p:txBody>
      </p:sp>
    </p:spTree>
    <p:extLst>
      <p:ext uri="{BB962C8B-B14F-4D97-AF65-F5344CB8AC3E}">
        <p14:creationId xmlns:p14="http://schemas.microsoft.com/office/powerpoint/2010/main" val="13753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impedancia de entrada viene dada por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R/(1 + a0).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R/2ft.  Para cuando T &gt;&gt; 1.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frecuencia incrementa la impedancia se deteriora debido al incremento de las señal inversora con la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ser meramente inductivos, terminarlos con capacitores los vuelve inestables (resuenan)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90" y="1360450"/>
            <a:ext cx="2045611" cy="832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01" y="2587215"/>
            <a:ext cx="4710225" cy="19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Estimar A(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Zi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para un convertidor de I-V con R = 100k, R1 = 2k, R2 = 18k y siendo el operacional un UA741.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d</a:t>
            </a:r>
            <a:r>
              <a:rPr lang="es-PA" dirty="0" smtClean="0">
                <a:sym typeface="Symbol" panose="05050102010706020507" pitchFamily="18" charset="2"/>
              </a:rPr>
              <a:t> &gt;&gt;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&lt;&lt;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R1/(R1 + R2) = 0.1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-(1 + R2/R1)R = -1V/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A0*B = 20k,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Bft</a:t>
            </a:r>
            <a:r>
              <a:rPr lang="es-PA" dirty="0" smtClean="0">
                <a:sym typeface="Symbol" panose="05050102010706020507" pitchFamily="18" charset="2"/>
              </a:rPr>
              <a:t>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[R + (R1||R2)]/(1 + A0B)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R0 = r0/(1 + a0B) = 3.75mohms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6" y="2271537"/>
            <a:ext cx="4099207" cy="20986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13" y="4130965"/>
            <a:ext cx="4819650" cy="1638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638" y="2271537"/>
            <a:ext cx="43434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Operacional</a:t>
            </a:r>
          </a:p>
          <a:p>
            <a:pPr lvl="1"/>
            <a:r>
              <a:rPr lang="es-PA" dirty="0" smtClean="0"/>
              <a:t>3 terminales ( y 2 de polarización)</a:t>
            </a:r>
          </a:p>
          <a:p>
            <a:pPr lvl="2"/>
            <a:r>
              <a:rPr lang="es-PA" dirty="0" smtClean="0"/>
              <a:t>2 entradas</a:t>
            </a:r>
          </a:p>
          <a:p>
            <a:pPr lvl="2"/>
            <a:r>
              <a:rPr lang="es-PA" dirty="0" smtClean="0"/>
              <a:t>1 salida</a:t>
            </a:r>
          </a:p>
          <a:p>
            <a:pPr lvl="1"/>
            <a:r>
              <a:rPr lang="es-PA" dirty="0" smtClean="0"/>
              <a:t>- = Terminal Inversora</a:t>
            </a:r>
          </a:p>
          <a:p>
            <a:pPr lvl="1"/>
            <a:r>
              <a:rPr lang="es-PA" dirty="0" smtClean="0"/>
              <a:t>+ = Terminal No Inversora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Vn</a:t>
            </a:r>
            <a:r>
              <a:rPr lang="es-PA" dirty="0" smtClean="0"/>
              <a:t> corresponde a In del -, </a:t>
            </a:r>
            <a:r>
              <a:rPr lang="es-PA" dirty="0" err="1" smtClean="0"/>
              <a:t>Vp</a:t>
            </a:r>
            <a:r>
              <a:rPr lang="es-PA" dirty="0" smtClean="0"/>
              <a:t> e </a:t>
            </a:r>
            <a:r>
              <a:rPr lang="es-PA" dirty="0" err="1" smtClean="0"/>
              <a:t>Ip</a:t>
            </a:r>
            <a:r>
              <a:rPr lang="es-PA" dirty="0" smtClean="0"/>
              <a:t> corresponden a la terminal +</a:t>
            </a:r>
          </a:p>
          <a:p>
            <a:pPr lvl="1"/>
            <a:r>
              <a:rPr lang="es-PA" dirty="0" err="1" smtClean="0"/>
              <a:t>Vout</a:t>
            </a:r>
            <a:r>
              <a:rPr lang="es-PA" dirty="0" smtClean="0"/>
              <a:t> e </a:t>
            </a:r>
            <a:r>
              <a:rPr lang="es-PA" dirty="0" err="1" smtClean="0"/>
              <a:t>Iout</a:t>
            </a:r>
            <a:r>
              <a:rPr lang="es-PA" dirty="0" smtClean="0"/>
              <a:t> corresponden a la salida</a:t>
            </a:r>
          </a:p>
          <a:p>
            <a:pPr lvl="1"/>
            <a:r>
              <a:rPr lang="es-PA" dirty="0" smtClean="0"/>
              <a:t>Todas las señales medidas sobre la referencia (GND)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90" y="1152983"/>
            <a:ext cx="6504267" cy="24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examinaremos el dominio de la frecuencia y su respuesta en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Respuesta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entrada para un seguidor de voltaje (aplica para otros casos)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subida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una señal de ancho de banda                              con polo  s = -2ft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subida = 10% a 90% de la señal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UA741 posee  = 1/(210^6) = 159 </a:t>
            </a:r>
            <a:r>
              <a:rPr lang="es-PA" dirty="0" err="1" smtClean="0">
                <a:sym typeface="Symbol" panose="05050102010706020507" pitchFamily="18" charset="2"/>
              </a:rPr>
              <a:t>ns</a:t>
            </a:r>
            <a:r>
              <a:rPr lang="es-PA" dirty="0" smtClean="0">
                <a:sym typeface="Symbol" panose="05050102010706020507" pitchFamily="18" charset="2"/>
              </a:rPr>
              <a:t> -&gt;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350ns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477" y="2404896"/>
            <a:ext cx="1687989" cy="695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19" y="3383532"/>
            <a:ext cx="3933825" cy="1790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9" y="3573987"/>
            <a:ext cx="2089072" cy="9088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50" y="3695152"/>
            <a:ext cx="2796805" cy="5200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193" y="3716609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Limiting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el cambio de el voltaje de salida bajo la constante de tiempo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incremente el voltaje pico la salida se verá afectada por el </a:t>
            </a:r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del 10% al 90%.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</a:t>
            </a:r>
            <a:r>
              <a:rPr lang="es-PA" dirty="0" err="1" smtClean="0">
                <a:sym typeface="Symbol" panose="05050102010706020507" pitchFamily="18" charset="2"/>
              </a:rPr>
              <a:t>realdiad</a:t>
            </a:r>
            <a:r>
              <a:rPr lang="es-PA" dirty="0" smtClean="0">
                <a:sym typeface="Symbol" panose="05050102010706020507" pitchFamily="18" charset="2"/>
              </a:rPr>
              <a:t> la salida se satura y se vuelve lenta.  En vez de un exponencial se ve una rampa.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SR = 0.5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741c y SR = 0.7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modo de inversor el voltaje es idéntico para el positivo como el negativo (</a:t>
            </a:r>
            <a:r>
              <a:rPr lang="es-PA" dirty="0" err="1" smtClean="0">
                <a:sym typeface="Symbol" panose="05050102010706020507" pitchFamily="18" charset="2"/>
              </a:rPr>
              <a:t>semiciclos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no inversor existen capacitancias parasíticas y viene dado por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17" y="1984917"/>
            <a:ext cx="2317720" cy="3445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69" y="2329443"/>
            <a:ext cx="5491923" cy="20014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561" y="6156709"/>
            <a:ext cx="1403312" cy="6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Para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19.6uA y una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(capacitancia de compensación) 30 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.  El 741 tiene un SR = 0.633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.  Encontrar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para un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-0.5V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-4V/V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0.2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1/(2PIf) = 1/(2pi*0.2*10^6) = 0.796ns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SR * Tau = 0.504V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= A0*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-4(-0.5) = 2V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2 – 0.504 = 1.496V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vI</a:t>
            </a:r>
            <a:r>
              <a:rPr lang="es-PA" dirty="0" smtClean="0">
                <a:sym typeface="Symbol" panose="05050102010706020507" pitchFamily="18" charset="2"/>
              </a:rPr>
              <a:t>(t) = -0.5u(t) V.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&lt;= 1.496V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SR * t =  0.633*10^6.  f1 = 1.496/0.633*10^6 = 2.36uS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+ (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(t1) – v(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))*</a:t>
            </a:r>
            <a:r>
              <a:rPr lang="es-PA" dirty="0" err="1" smtClean="0">
                <a:sym typeface="Symbol" panose="05050102010706020507" pitchFamily="18" charset="2"/>
              </a:rPr>
              <a:t>exp</a:t>
            </a:r>
            <a:r>
              <a:rPr lang="es-PA" dirty="0" smtClean="0">
                <a:sym typeface="Symbol" panose="05050102010706020507" pitchFamily="18" charset="2"/>
              </a:rPr>
              <a:t>(-(t-t1)/tau) = 2 – 9,81 e(-t/796)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37" y="2359528"/>
            <a:ext cx="4208825" cy="20340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3" y="4572000"/>
            <a:ext cx="3230075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Ancho de banda a plena potencia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efecto del SR distorsiona la salida en cualquier momento que se requiera exceder las capacidades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no existe el SR, el </a:t>
            </a:r>
            <a:r>
              <a:rPr lang="es-PA" dirty="0" err="1" smtClean="0">
                <a:sym typeface="Symbol" panose="05050102010706020507" pitchFamily="18" charset="2"/>
              </a:rPr>
              <a:t>vlotaje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sin(2ft).  La tasa de cambio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operamos a altas frecuencias entonces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debemos mantenerlo bajo para que no ocurran </a:t>
            </a:r>
            <a:r>
              <a:rPr lang="es-PA" dirty="0" err="1" smtClean="0">
                <a:sym typeface="Symbol" panose="05050102010706020507" pitchFamily="18" charset="2"/>
              </a:rPr>
              <a:t>distorciones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&lt;= SR/2ft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80mV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&gt;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crit</a:t>
            </a:r>
            <a:r>
              <a:rPr lang="es-PA" dirty="0" smtClean="0">
                <a:sym typeface="Symbol" panose="05050102010706020507" pitchFamily="18" charset="2"/>
              </a:rPr>
              <a:t>) si no queremos distorsión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 &lt;= SR/2Vom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FPB es la frecuencia máxima a la cual la salida no presenta distorsión y no sufre </a:t>
            </a:r>
            <a:r>
              <a:rPr lang="es-PA" dirty="0" err="1" smtClean="0">
                <a:sym typeface="Symbol" panose="05050102010706020507" pitchFamily="18" charset="2"/>
              </a:rPr>
              <a:t>saturacion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91" y="2810107"/>
            <a:ext cx="2744186" cy="263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06" y="5781208"/>
            <a:ext cx="1624673" cy="7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 un 741 tiene </a:t>
            </a:r>
            <a:r>
              <a:rPr lang="es-PA" dirty="0" err="1" smtClean="0">
                <a:sym typeface="Symbol" panose="05050102010706020507" pitchFamily="18" charset="2"/>
              </a:rPr>
              <a:t>alimetacion</a:t>
            </a:r>
            <a:r>
              <a:rPr lang="es-PA" dirty="0" smtClean="0">
                <a:sym typeface="Symbol" panose="05050102010706020507" pitchFamily="18" charset="2"/>
              </a:rPr>
              <a:t> de 15V en ambas partes y es configurado como no inversor a ganancia de 10V/V.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amplitud de entrada es 0.5V cual es la máxima frecuencia antes de </a:t>
            </a:r>
            <a:r>
              <a:rPr lang="es-PA" dirty="0" err="1" smtClean="0">
                <a:sym typeface="Symbol" panose="05050102010706020507" pitchFamily="18" charset="2"/>
              </a:rPr>
              <a:t>distorsion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10kHz cual es el máximo valor de entrada al que no se distorsiona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40mV cuales el valor de operación de la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2kHz cual es el valor de amplitud máxima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A*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10*0.5 = 5V; </a:t>
            </a:r>
            <a:r>
              <a:rPr lang="es-PA" dirty="0" err="1" smtClean="0">
                <a:sym typeface="Symbol" panose="05050102010706020507" pitchFamily="18" charset="2"/>
              </a:rPr>
              <a:t>fmax</a:t>
            </a:r>
            <a:r>
              <a:rPr lang="es-PA" dirty="0" smtClean="0">
                <a:sym typeface="Symbol" panose="05050102010706020507" pitchFamily="18" charset="2"/>
              </a:rPr>
              <a:t> = SR/2Vom = 0.5*10^6/25 = 16kHz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SR/2f = 0.5*10^6/210^4 = 7.96V;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)/A = 7.96/10 = 0.796V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Mantener f &lt;= 0.5*10^6/(210*40*10^3) = 200kHz.  Notar que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 &lt;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0.5*10^6/(22*10^3) = 39.8V.  Es mayor al voltaje de saturación que es alrededor de los 15-2V = 13V. Así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/A = 13/10 = 1.3V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7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Tiempo de Ajuste (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nos dicen que tan </a:t>
            </a:r>
            <a:r>
              <a:rPr lang="es-PA" dirty="0" err="1" smtClean="0">
                <a:sym typeface="Symbol" panose="05050102010706020507" pitchFamily="18" charset="2"/>
              </a:rPr>
              <a:t>rapid</a:t>
            </a:r>
            <a:r>
              <a:rPr lang="es-PA" dirty="0" smtClean="0">
                <a:sym typeface="Symbol" panose="05050102010706020507" pitchFamily="18" charset="2"/>
              </a:rPr>
              <a:t> cambia la salida en función de la entrada a pequeña señal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define el tiempo de respuesta a cuando la entrada se mantiene.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de 0.1 a 0.01% para 10V de señal escalón.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AD853 tiene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135ns de 0.1 a 0.001% de 10V de paso.  Si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son rápidos no aseguran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4" y="3761078"/>
            <a:ext cx="4895579" cy="275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14" y="3761078"/>
            <a:ext cx="4170871" cy="27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aprendido tenemos que tener </a:t>
            </a:r>
            <a:r>
              <a:rPr lang="es-PA" dirty="0" err="1" smtClean="0">
                <a:sym typeface="Symbol" panose="05050102010706020507" pitchFamily="18" charset="2"/>
              </a:rPr>
              <a:t>Vm</a:t>
            </a:r>
            <a:r>
              <a:rPr lang="es-PA" dirty="0" smtClean="0">
                <a:sym typeface="Symbol" panose="05050102010706020507" pitchFamily="18" charset="2"/>
              </a:rPr>
              <a:t> lo suficientemente pequeño para que la corriente de salida no sea escalada por </a:t>
            </a:r>
            <a:r>
              <a:rPr lang="es-PA" dirty="0" err="1" smtClean="0">
                <a:sym typeface="Symbol" panose="05050102010706020507" pitchFamily="18" charset="2"/>
              </a:rPr>
              <a:t>gmVm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capacitancia de compensación también </a:t>
            </a:r>
            <a:r>
              <a:rPr lang="es-PA" dirty="0" err="1" smtClean="0">
                <a:sym typeface="Symbol" panose="05050102010706020507" pitchFamily="18" charset="2"/>
              </a:rPr>
              <a:t>ifluye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capacitor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será una relación de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UA741 con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19.6uF y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30pF tiene SR = 0.653V/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7" y="2717129"/>
            <a:ext cx="3233984" cy="330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3" y="4060749"/>
            <a:ext cx="4052075" cy="26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sabemos que el SR viene dado por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las posibles causas de incrementar el SR son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Aumentan ft o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Decrementado</a:t>
            </a:r>
            <a:r>
              <a:rPr lang="es-PA" dirty="0" smtClean="0">
                <a:sym typeface="Symbol" panose="05050102010706020507" pitchFamily="18" charset="2"/>
              </a:rPr>
              <a:t> gm1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si incrementa la capacitancia de compensación distorsiona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965830"/>
            <a:ext cx="1240294" cy="5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1/(2RC)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que es la ganancia unitaria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región de frecuencia ideal es f0/a0 &lt;&lt; f &lt;&lt; ft donde T &gt;&gt;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de f0/a0 C </a:t>
            </a:r>
            <a:r>
              <a:rPr lang="es-PA" dirty="0" err="1" smtClean="0">
                <a:sym typeface="Symbol" panose="05050102010706020507" pitchFamily="18" charset="2"/>
              </a:rPr>
              <a:t>actua</a:t>
            </a:r>
            <a:r>
              <a:rPr lang="es-PA" dirty="0" smtClean="0">
                <a:sym typeface="Symbol" panose="05050102010706020507" pitchFamily="18" charset="2"/>
              </a:rPr>
              <a:t> como circuito abierto en comparación a R así que amplifica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lazo abierto H = -a0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Sobre ft T decae y H se vuelve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r>
              <a:rPr lang="es-PA" dirty="0" smtClean="0">
                <a:sym typeface="Symbol" panose="05050102010706020507" pitchFamily="18" charset="2"/>
              </a:rPr>
              <a:t> x T decayendo a -40db/</a:t>
            </a:r>
            <a:r>
              <a:rPr lang="es-PA" dirty="0" err="1" smtClean="0">
                <a:sym typeface="Symbol" panose="05050102010706020507" pitchFamily="18" charset="2"/>
              </a:rPr>
              <a:t>dec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Tiene dos quebrantes en 90°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82" y="1148077"/>
            <a:ext cx="4777839" cy="21472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91" y="1192682"/>
            <a:ext cx="2121920" cy="8251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314" y="2470807"/>
            <a:ext cx="3018953" cy="4407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91" y="2459953"/>
            <a:ext cx="1531458" cy="8353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65" y="5554933"/>
            <a:ext cx="3520895" cy="7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 altas frecuencias la ecuación se simplifica                                     función del filtro paso 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integrador se diseña para un desfase de                     en donde, f0 &lt;&lt; ft aproximándolo.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pasiva de los </a:t>
            </a:r>
            <a:r>
              <a:rPr lang="es-PA" dirty="0" err="1" smtClean="0">
                <a:sym typeface="Symbol" panose="05050102010706020507" pitchFamily="18" charset="2"/>
              </a:rPr>
              <a:t>interadores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integrador se compensa con </a:t>
            </a:r>
            <a:r>
              <a:rPr lang="es-PA" dirty="0" err="1" smtClean="0">
                <a:sym typeface="Symbol" panose="05050102010706020507" pitchFamily="18" charset="2"/>
              </a:rPr>
              <a:t>pacacitancias</a:t>
            </a:r>
            <a:r>
              <a:rPr lang="es-PA" dirty="0" smtClean="0">
                <a:sym typeface="Symbol" panose="05050102010706020507" pitchFamily="18" charset="2"/>
              </a:rPr>
              <a:t> paralelas en la entrada(</a:t>
            </a:r>
            <a:r>
              <a:rPr lang="es-PA" dirty="0" err="1" smtClean="0">
                <a:sym typeface="Symbol" panose="05050102010706020507" pitchFamily="18" charset="2"/>
              </a:rPr>
              <a:t>fig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 también cancelación de polos-ceros.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lograr esto con la resistencia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471960"/>
            <a:ext cx="2407032" cy="5575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95" y="2074127"/>
            <a:ext cx="1287967" cy="3345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37" y="4561003"/>
            <a:ext cx="7229929" cy="21620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950" y="3768687"/>
            <a:ext cx="2628312" cy="2951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884" y="3681179"/>
            <a:ext cx="1299088" cy="4067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528" y="4172420"/>
            <a:ext cx="1190444" cy="3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pPr lvl="1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0.  No fluye corriente por sus terminales de entrada</a:t>
            </a:r>
          </a:p>
          <a:p>
            <a:pPr lvl="1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r>
              <a:rPr lang="es-PA" dirty="0" smtClean="0"/>
              <a:t>.  Los voltajes de entrada son iguales cuando suficiente </a:t>
            </a:r>
            <a:r>
              <a:rPr lang="es-PA" dirty="0" err="1" smtClean="0"/>
              <a:t>feedback</a:t>
            </a:r>
            <a:r>
              <a:rPr lang="es-PA" dirty="0" smtClean="0"/>
              <a:t> negativo es impuesto</a:t>
            </a:r>
          </a:p>
          <a:p>
            <a:pPr lvl="1"/>
            <a:endParaRPr lang="es-PA" dirty="0"/>
          </a:p>
          <a:p>
            <a:pPr lvl="1"/>
            <a:r>
              <a:rPr lang="es-PA" dirty="0" err="1" smtClean="0"/>
              <a:t>Iout</a:t>
            </a:r>
            <a:r>
              <a:rPr lang="es-PA" dirty="0" smtClean="0"/>
              <a:t> no necesariamente es 0</a:t>
            </a:r>
          </a:p>
          <a:p>
            <a:pPr lvl="1"/>
            <a:r>
              <a:rPr lang="es-PA" dirty="0" smtClean="0"/>
              <a:t>Como son activos con su propia fuente pueden dar corriente de salida 0</a:t>
            </a:r>
          </a:p>
          <a:p>
            <a:pPr lvl="1"/>
            <a:r>
              <a:rPr lang="es-PA" i="1" dirty="0" smtClean="0"/>
              <a:t>Son capaces de añadir potencia a una señal</a:t>
            </a:r>
          </a:p>
          <a:p>
            <a:pPr lvl="1"/>
            <a:endParaRPr lang="es-PA" i="1" dirty="0"/>
          </a:p>
          <a:p>
            <a:pPr lvl="1"/>
            <a:r>
              <a:rPr lang="es-PA" dirty="0" smtClean="0"/>
              <a:t>El esquema completo del </a:t>
            </a:r>
            <a:r>
              <a:rPr lang="es-PA" dirty="0" err="1" smtClean="0"/>
              <a:t>Op-Amp</a:t>
            </a:r>
            <a:r>
              <a:rPr lang="es-PA" dirty="0" smtClean="0"/>
              <a:t> incluye las terminales</a:t>
            </a:r>
          </a:p>
          <a:p>
            <a:pPr lvl="2"/>
            <a:r>
              <a:rPr lang="es-PA" dirty="0" smtClean="0"/>
              <a:t>V+ y V-</a:t>
            </a:r>
            <a:endParaRPr lang="es-PA" dirty="0"/>
          </a:p>
          <a:p>
            <a:pPr lvl="2"/>
            <a:r>
              <a:rPr lang="es-PA" dirty="0" smtClean="0"/>
              <a:t>Ambos voltajes son idénticos pero sentido opuesto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182" y="4150836"/>
            <a:ext cx="3952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activa de los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compensaciones activas tienen ciertas penalizaciones y estas se minimizan con compensaciones activas.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 las limitaciones de frecuencia por medio de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trabajando en paralelo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f0 =1/2RC y H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tratan de reducir los ordenes superiores y queda un error de fase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deducimos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48" y="3078637"/>
            <a:ext cx="6732667" cy="716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2" y="3979929"/>
            <a:ext cx="2746190" cy="330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27" y="4475122"/>
            <a:ext cx="6277011" cy="8886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568" y="5219892"/>
            <a:ext cx="1448734" cy="4409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243" y="5804654"/>
            <a:ext cx="4967325" cy="7745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148" y="6158272"/>
            <a:ext cx="1315463" cy="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Mejoramiento del compensador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Debido al modo de integrador dual el valor Q tiene a incrementarse del valor de 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resultado final 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 es el factor donde el amplificador tiene ft tendiendo a infinito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Valores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25, ft = 1MHz, f0 = ft/4Q = 10^6/100 = 10kHz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38" y="2343595"/>
            <a:ext cx="2326765" cy="6672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873" y="2677212"/>
            <a:ext cx="2747038" cy="22070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92" y="4512759"/>
            <a:ext cx="1438187" cy="54989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196" y="4512759"/>
            <a:ext cx="1176520" cy="5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Especificar los componentes en este filtro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para alcanzar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10kHz y Q = 25 a H = 0dB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desviaciones de f0 y Q para sus valores de GPB que estén entre el 1%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R2 = R5 = R6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R4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C2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cumplir f0 y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Ft &gt;= f0/(f0/f0) = 10^4/0.01 = 1MHz y f1 &gt;= 4 x 25 x 10^4/0.01 = 100MHz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= 100MHz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31" y="2928588"/>
            <a:ext cx="5993433" cy="24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GBP finita en los filtros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contrarestar</a:t>
            </a:r>
            <a:r>
              <a:rPr lang="es-PA" dirty="0" smtClean="0">
                <a:sym typeface="Symbol" panose="05050102010706020507" pitchFamily="18" charset="2"/>
              </a:rPr>
              <a:t> también el efecto de </a:t>
            </a:r>
            <a:r>
              <a:rPr lang="es-PA" dirty="0" err="1" smtClean="0">
                <a:sym typeface="Symbol" panose="05050102010706020507" pitchFamily="18" charset="2"/>
              </a:rPr>
              <a:t>GBPs</a:t>
            </a:r>
            <a:r>
              <a:rPr lang="es-PA" dirty="0" smtClean="0">
                <a:sym typeface="Symbol" panose="05050102010706020507" pitchFamily="18" charset="2"/>
              </a:rPr>
              <a:t> en filtros tenemos que </a:t>
            </a:r>
            <a:r>
              <a:rPr lang="es-PA" dirty="0" err="1" smtClean="0">
                <a:sym typeface="Symbol" panose="05050102010706020507" pitchFamily="18" charset="2"/>
              </a:rPr>
              <a:t>considrar</a:t>
            </a:r>
            <a:r>
              <a:rPr lang="es-PA" dirty="0" smtClean="0">
                <a:sym typeface="Symbol" panose="05050102010706020507" pitchFamily="18" charset="2"/>
              </a:rPr>
              <a:t> la ganancia de lazo abierto cuando se deriva la función de transferencia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resumen existen casos para filtros de primer orden y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Filtros de primer orden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función se intersecta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función de transferencia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8" y="3721390"/>
            <a:ext cx="4462203" cy="605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51" y="4505094"/>
            <a:ext cx="2199364" cy="387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851" y="5298545"/>
            <a:ext cx="2673300" cy="4876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" y="6048080"/>
            <a:ext cx="3662146" cy="5853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479" y="3450765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r>
              <a:rPr lang="es-PA" dirty="0" smtClean="0">
                <a:sym typeface="Symbol" panose="05050102010706020507" pitchFamily="18" charset="2"/>
              </a:rPr>
              <a:t>, r1 0 10K, R2 = 30k y GBP =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Encontrar el rango de frecuencia de H de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 = 10^6/(1 + 30/20) = 250kHz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H = 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 + (f/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&gt;= 0.99 f &lt;= 36.6kHz.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Idealmente f = -3dB = f0 = 10kHz por ende [1 + (f-3db/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= 2(f-3dB/f0)^2 dando f-3db = 10.016kHz y f-3db/f-3db 0 0.16%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91" y="1131187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Filtros de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actual configuración tiene 3 polos para un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que posee 3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tendrá 5 polos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 se crea un nuevo polo para ordenar los existentes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94" y="3445609"/>
            <a:ext cx="3587568" cy="1973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82" y="3502314"/>
            <a:ext cx="6092978" cy="11588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82" y="4952918"/>
            <a:ext cx="2697643" cy="9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Utilizando capacitores de 10nF especificar los componentes de la figura </a:t>
            </a:r>
            <a:r>
              <a:rPr lang="es-PA" dirty="0" err="1" smtClean="0">
                <a:sym typeface="Symbol" panose="05050102010706020507" pitchFamily="18" charset="2"/>
              </a:rPr>
              <a:t>euqe</a:t>
            </a:r>
            <a:r>
              <a:rPr lang="es-PA" dirty="0" smtClean="0">
                <a:sym typeface="Symbol" panose="05050102010706020507" pitchFamily="18" charset="2"/>
              </a:rPr>
              <a:t> den un </a:t>
            </a:r>
            <a:r>
              <a:rPr lang="es-PA" dirty="0" err="1" smtClean="0">
                <a:sym typeface="Symbol" panose="05050102010706020507" pitchFamily="18" charset="2"/>
              </a:rPr>
              <a:t>Hgbp</a:t>
            </a:r>
            <a:r>
              <a:rPr lang="es-PA" dirty="0" smtClean="0">
                <a:sym typeface="Symbol" panose="05050102010706020507" pitchFamily="18" charset="2"/>
              </a:rPr>
              <a:t> = 0dB  a f0 = 10kHz y Q = 10 para una desviación del GBP del 1%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15.92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 = 79.98 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31.83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Ancho de banda = f0/Q = -2qF0/FT </a:t>
            </a:r>
          </a:p>
          <a:p>
            <a:r>
              <a:rPr lang="es-PA" smtClean="0">
                <a:sym typeface="Symbol" panose="05050102010706020507" pitchFamily="18" charset="2"/>
              </a:rPr>
              <a:t>GBP &gt;= 2 x 10 x 10^4/0.01 = 20MHz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43" y="2349907"/>
            <a:ext cx="4480354" cy="25841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86" y="2583778"/>
            <a:ext cx="3723219" cy="4493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386" y="3033132"/>
            <a:ext cx="4324321" cy="5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6004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Un convertidor de I-V = amplificador de </a:t>
            </a:r>
            <a:r>
              <a:rPr lang="es-PA" dirty="0" err="1" smtClean="0">
                <a:sym typeface="Symbol" panose="05050102010706020507" pitchFamily="18" charset="2"/>
              </a:rPr>
              <a:t>transresistencia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 = i1 = entrada;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Ai1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Ganancia –R porque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-R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 magnitud de la ganancia se le conoce como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la podemos referir a impedancias no solo resistencia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-Z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llamaría en este caso amplificador de </a:t>
            </a:r>
            <a:r>
              <a:rPr lang="es-PA" dirty="0" err="1" smtClean="0">
                <a:sym typeface="Symbol" panose="05050102010706020507" pitchFamily="18" charset="2"/>
              </a:rPr>
              <a:t>transimpedancia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configuración elimina cualquier pérdida de corriente entre la entrada y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269" y="949736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Parámetros de lazo cerrado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Encontrar los parámetros de lazo cerrado de la figura en un 741 y R = 1Mohm y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75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2Mohms; a = </a:t>
            </a:r>
            <a:r>
              <a:rPr lang="es-PA" dirty="0" err="1" smtClean="0">
                <a:sym typeface="Symbol" panose="05050102010706020507" pitchFamily="18" charset="2"/>
              </a:rPr>
              <a:t>Avd</a:t>
            </a:r>
            <a:r>
              <a:rPr lang="es-PA" dirty="0" smtClean="0">
                <a:sym typeface="Symbol" panose="05050102010706020507" pitchFamily="18" charset="2"/>
              </a:rPr>
              <a:t> = 200V/</a:t>
            </a:r>
            <a:r>
              <a:rPr lang="es-PA" dirty="0" err="1" smtClean="0">
                <a:sym typeface="Symbol" panose="05050102010706020507" pitchFamily="18" charset="2"/>
              </a:rPr>
              <a:t>mV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133 333.33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-0.9999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Ro = 56mohms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7" y="1956690"/>
            <a:ext cx="5021086" cy="11879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371" y="1172760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r>
              <a:rPr lang="es-PA" dirty="0" smtClean="0"/>
              <a:t>Limitante de Voltaje de Salida</a:t>
            </a:r>
          </a:p>
          <a:p>
            <a:pPr lvl="1"/>
            <a:r>
              <a:rPr lang="es-PA" dirty="0" smtClean="0"/>
              <a:t>La salida de voltaje no puede ser mayor ni menor a su voltaje de polarización</a:t>
            </a:r>
          </a:p>
          <a:p>
            <a:pPr lvl="1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superar estos voltajes saturará el voltaje de salida a </a:t>
            </a:r>
            <a:r>
              <a:rPr lang="es-PA" dirty="0" err="1" smtClean="0"/>
              <a:t>lomencionado</a:t>
            </a:r>
            <a:r>
              <a:rPr lang="es-PA" dirty="0" smtClean="0"/>
              <a:t> anteriormente</a:t>
            </a:r>
          </a:p>
          <a:p>
            <a:r>
              <a:rPr lang="es-PA" dirty="0" smtClean="0"/>
              <a:t>Limitante de Voltaje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y </a:t>
            </a:r>
            <a:r>
              <a:rPr lang="es-PA" dirty="0" err="1" smtClean="0"/>
              <a:t>Vn</a:t>
            </a:r>
            <a:r>
              <a:rPr lang="es-PA" dirty="0" smtClean="0"/>
              <a:t> son limitados por la fuente de voltaje V- y V+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&gt; V- y </a:t>
            </a:r>
            <a:r>
              <a:rPr lang="es-PA" dirty="0" err="1" smtClean="0"/>
              <a:t>Vn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manejar las entradas a un voltaje superior hará que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opere</a:t>
            </a:r>
          </a:p>
          <a:p>
            <a:pPr lvl="2"/>
            <a:endParaRPr lang="es-PA" dirty="0"/>
          </a:p>
          <a:p>
            <a:r>
              <a:rPr lang="es-PA" dirty="0" smtClean="0"/>
              <a:t>Las limitantes anteriores se dan basadas en que </a:t>
            </a:r>
            <a:r>
              <a:rPr lang="es-PA" u="sng" dirty="0"/>
              <a:t>t</a:t>
            </a:r>
            <a:r>
              <a:rPr lang="es-PA" u="sng" dirty="0" smtClean="0"/>
              <a:t>odas</a:t>
            </a:r>
            <a:r>
              <a:rPr lang="es-PA" dirty="0" smtClean="0"/>
              <a:t> las </a:t>
            </a:r>
            <a:r>
              <a:rPr lang="es-PA" dirty="0" err="1" smtClean="0"/>
              <a:t>entrdas</a:t>
            </a:r>
            <a:r>
              <a:rPr lang="es-PA" dirty="0" smtClean="0"/>
              <a:t>  están al mismo nivel de referencia</a:t>
            </a:r>
          </a:p>
        </p:txBody>
      </p:sp>
    </p:spTree>
    <p:extLst>
      <p:ext uri="{BB962C8B-B14F-4D97-AF65-F5344CB8AC3E}">
        <p14:creationId xmlns:p14="http://schemas.microsoft.com/office/powerpoint/2010/main" val="7965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convertidores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Aparentase que estas aplicaciones requieren altas resistencias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este defecto es degradado o mediado con algunos arreglos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se encarga de esto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 del circuito en T logra esta 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efectos del circuito se incrementas en el factor 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Especificar los valores del circuito para lograr una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0.1V/</a:t>
            </a:r>
            <a:r>
              <a:rPr lang="es-PA" dirty="0" err="1" smtClean="0">
                <a:sym typeface="Symbol" panose="05050102010706020507" pitchFamily="18" charset="2"/>
              </a:rPr>
              <a:t>nA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-</a:t>
            </a:r>
            <a:r>
              <a:rPr lang="es-PA" dirty="0" err="1" smtClean="0">
                <a:sym typeface="Symbol" panose="05050102010706020507" pitchFamily="18" charset="2"/>
              </a:rPr>
              <a:t>kR</a:t>
            </a:r>
            <a:r>
              <a:rPr lang="es-PA" dirty="0" smtClean="0">
                <a:sym typeface="Symbol" panose="05050102010706020507" pitchFamily="18" charset="2"/>
              </a:rPr>
              <a:t> = 0.1e9 V/A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Ajustamos R1 = 1k y R2 nos da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y la corriente de entrada (real) degradan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del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elminiar</a:t>
            </a:r>
            <a:r>
              <a:rPr lang="es-PA" dirty="0" smtClean="0">
                <a:sym typeface="Symbol" panose="05050102010706020507" pitchFamily="18" charset="2"/>
              </a:rPr>
              <a:t> esto se pueden utilizar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basados en JFET o MOSFET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30" y="2885843"/>
            <a:ext cx="2722641" cy="13962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615" y="2885843"/>
            <a:ext cx="2239677" cy="11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</a:t>
            </a:r>
            <a:r>
              <a:rPr lang="es-PA" dirty="0" err="1" smtClean="0">
                <a:sym typeface="Symbol" panose="05050102010706020507" pitchFamily="18" charset="2"/>
              </a:rPr>
              <a:t>Fotodetectores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aplicación específica (fotodiodo / fotomultiplicador)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Otra es el de los convertidores analógicos a digitales (de corriente)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fotodiodos la luz se convierte en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radiación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Elimina también la carga de entrada y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Popular en modo </a:t>
            </a:r>
            <a:r>
              <a:rPr lang="es-PA" dirty="0" err="1" smtClean="0">
                <a:sym typeface="Symbol" panose="05050102010706020507" pitchFamily="18" charset="2"/>
              </a:rPr>
              <a:t>fotoconductivo</a:t>
            </a:r>
            <a:r>
              <a:rPr lang="es-PA" dirty="0" smtClean="0">
                <a:sym typeface="Symbol" panose="05050102010706020507" pitchFamily="18" charset="2"/>
              </a:rPr>
              <a:t> y fotovoltaico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utilizado para calibrar </a:t>
            </a:r>
            <a:r>
              <a:rPr lang="es-PA" dirty="0" err="1" smtClean="0">
                <a:sym typeface="Symbol" panose="05050102010706020507" pitchFamily="18" charset="2"/>
              </a:rPr>
              <a:t>lumens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97" y="2798142"/>
            <a:ext cx="4330963" cy="13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Llamado también amplificador de </a:t>
            </a:r>
            <a:r>
              <a:rPr lang="es-PA" dirty="0" err="1" smtClean="0">
                <a:sym typeface="Symbol" panose="05050102010706020507" pitchFamily="18" charset="2"/>
              </a:rPr>
              <a:t>transconductancia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Acepta un voltaje de entrada y da una corriente de salida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Avi</a:t>
            </a:r>
            <a:r>
              <a:rPr lang="es-PA" dirty="0" smtClean="0">
                <a:sym typeface="Symbol" panose="05050102010706020507" pitchFamily="18" charset="2"/>
              </a:rPr>
              <a:t> – 1/R0 *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en donde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es el voltaje de salida,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y Ro son características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el rango permisible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por el cual trabaja adecuadamente antes de saturarse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Puede pasar a estado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terminal va a tierra y otra a potencial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ve mejor en la siguiente figura</a:t>
            </a:r>
          </a:p>
        </p:txBody>
      </p:sp>
    </p:spTree>
    <p:extLst>
      <p:ext uri="{BB962C8B-B14F-4D97-AF65-F5344CB8AC3E}">
        <p14:creationId xmlns:p14="http://schemas.microsoft.com/office/powerpoint/2010/main" val="7946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carga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es el elemento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terminal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está comprometida no se podrá tener esta configuración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puede ser lineal como no 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 que el convertidor es bidireccional en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carga es de un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comporta como integrador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corriente fluye constante por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realizar generadores de onda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Diente de sierra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utilizar para hacer convertidores de V-Frecuencia o de Frecuencia-V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desventaja es que la corriente depende de un voltaje de entrada constante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desventaja es la limitación de corriente determinada por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(25mA para UA741)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Supongamos tenemos circuitos y los siguientes valores vi = 5V, R = 10k,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13V y RL = 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, el voltaje comprometido y el máximo valor posible de RL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1/10 * 5 = 0.5mA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Voltaje de compromiso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izquierda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 -13 - 5 =  -18v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VcompL</a:t>
            </a:r>
            <a:r>
              <a:rPr lang="es-PA" dirty="0" smtClean="0">
                <a:sym typeface="Symbol" panose="05050102010706020507" pitchFamily="18" charset="2"/>
              </a:rPr>
              <a:t> = 13 – 5 = 8 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8V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-18V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derecha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13V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RL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8/0.5 = 16k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Rlmax</a:t>
            </a:r>
            <a:r>
              <a:rPr lang="es-PA" dirty="0" smtClean="0">
                <a:sym typeface="Symbol" panose="05050102010706020507" pitchFamily="18" charset="2"/>
              </a:rPr>
              <a:t> = 13/0.5 = 26k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Der (la resistencia no puede ser negativa)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Limitaciones prácticas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Modelo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de voltaje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-vi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–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–ro*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+ a*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Convertidores de carga y tierra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muestra que sucede cuando la terminal está comprometida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es la bomba de carga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de la derecha es el equivalente de Norton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utilizar este equivalente para controlar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salida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534" y="1284274"/>
            <a:ext cx="2948381" cy="2194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81" y="2381727"/>
            <a:ext cx="4389353" cy="6514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980" y="4056726"/>
            <a:ext cx="3423488" cy="20118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000" y="5360310"/>
            <a:ext cx="3959890" cy="13813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890" y="5455849"/>
            <a:ext cx="1826938" cy="5951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890" y="6028276"/>
            <a:ext cx="949381" cy="6178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271" y="6028275"/>
            <a:ext cx="1026615" cy="5951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54" y="6008096"/>
            <a:ext cx="1525473" cy="6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amplificador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usa vi = 2V y una corriente de 1mA.  </a:t>
            </a:r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9V (rail-to-rail) preparar las tablas para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0, 1, 2, 3, 4, 5, -2, -4 y -6V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que: -9V &lt;=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&lt;= 9V.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 rail to rail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= 2vl (región 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-4.5v &lt;=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&lt;= 4.5v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I2 = (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(2vl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/R2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a pesar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(pos)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4.5)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Igual sufre de saturación en el lado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51" y="2069479"/>
            <a:ext cx="2644908" cy="28593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88" y="2227920"/>
            <a:ext cx="3634960" cy="37045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3" y="5716277"/>
            <a:ext cx="3320889" cy="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</a:t>
            </a:r>
            <a:r>
              <a:rPr lang="es-PA" dirty="0" err="1" smtClean="0">
                <a:sym typeface="Symbol" panose="05050102010706020507" pitchFamily="18" charset="2"/>
              </a:rPr>
              <a:t>descordinaciones</a:t>
            </a:r>
            <a:r>
              <a:rPr lang="es-PA" dirty="0" smtClean="0">
                <a:sym typeface="Symbol" panose="05050102010706020507" pitchFamily="18" charset="2"/>
              </a:rPr>
              <a:t> de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ejemplos prácticos la resistencia es desbalanceada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Degrada Ro a tal punto de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balance perfecto es e = 0 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sucedería si utilizamos resistores de 1% en el circuito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 mismo pero para resistores de 0.1%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la tolerancia requerida para mantener Ro &gt;= 10Mohms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Bajo </a:t>
            </a:r>
            <a:r>
              <a:rPr lang="es-PA" dirty="0" err="1" smtClean="0">
                <a:sym typeface="Symbol" panose="05050102010706020507" pitchFamily="18" charset="2"/>
              </a:rPr>
              <a:t>lso</a:t>
            </a:r>
            <a:r>
              <a:rPr lang="es-PA" dirty="0" smtClean="0">
                <a:sym typeface="Symbol" panose="05050102010706020507" pitchFamily="18" charset="2"/>
              </a:rPr>
              <a:t> factores de tolerancia…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1%, e = 4(1%) = 0.04, así que Ro = 2/0.4 = 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0.1%, Ro = 500k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mismo valor de Ro = 500k, mejorarlo a 10M requiere un factor de 20 (10/.5), p = tol/k = 0.1/20 = 0.005%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8" y="2345654"/>
            <a:ext cx="1426639" cy="59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80" y="2383754"/>
            <a:ext cx="961600" cy="5904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19" y="4438823"/>
            <a:ext cx="1937795" cy="5514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014" y="4501602"/>
            <a:ext cx="4172926" cy="484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940" y="4498319"/>
            <a:ext cx="1126340" cy="5184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06" y="1391802"/>
            <a:ext cx="2741594" cy="31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Otra alternativa a la anterior es utilizar potenciómetros pero debe no hacerse debido a que son mecánicos, inestables a temperatura y ocupan gran tamaño.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manera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a tierra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Poner un medidor de corriente 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el amperímetro a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Especificar el resistor ajustable adicional del ejemplo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Reemplazar R3 que permite balancear a 1% de resistencia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4pR1 = 4 * 1% * 2k =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(R1 – r) = (2k – 0.08) = 1.92k, 1%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2(2k – 1.92k) = 160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(tomar 200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65" y="1926553"/>
            <a:ext cx="3214583" cy="19763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20" y="4116365"/>
            <a:ext cx="2234228" cy="25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ganancia finita de lazo abierto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esto asumiremos un puente balanceado en el 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análisis de circuito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calcular Ro si tiene A = 10^5 V/V,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 ro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 si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1M y ro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Ro = (2 / 2)*10^3 [1 + 10^5/(1 + 2/2)] = 50M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47.523M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49" y="2391682"/>
            <a:ext cx="3635796" cy="4386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84" y="2391682"/>
            <a:ext cx="3031335" cy="25576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24" y="4949371"/>
            <a:ext cx="4389353" cy="6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Todos los voltaje a la misma referencia</a:t>
            </a:r>
          </a:p>
          <a:p>
            <a:r>
              <a:rPr lang="es-PA" dirty="0" smtClean="0"/>
              <a:t>Según la ley de </a:t>
            </a:r>
            <a:r>
              <a:rPr lang="es-PA" dirty="0" err="1" smtClean="0"/>
              <a:t>kirchoff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+ In = I- + </a:t>
            </a:r>
            <a:r>
              <a:rPr lang="es-PA" dirty="0" err="1" smtClean="0"/>
              <a:t>Iout</a:t>
            </a:r>
            <a:r>
              <a:rPr lang="es-PA" dirty="0" smtClean="0"/>
              <a:t> + I+ =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Normalmente se obvia las fuentes de polarización para su análisis, esto es:</a:t>
            </a:r>
          </a:p>
          <a:p>
            <a:r>
              <a:rPr lang="es-PA" dirty="0" err="1" smtClean="0"/>
              <a:t>Ip</a:t>
            </a:r>
            <a:r>
              <a:rPr lang="es-PA" dirty="0" smtClean="0"/>
              <a:t> + In =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Se infiere que </a:t>
            </a:r>
            <a:r>
              <a:rPr lang="es-PA" dirty="0" err="1" smtClean="0"/>
              <a:t>Iout</a:t>
            </a:r>
            <a:r>
              <a:rPr lang="es-PA" dirty="0" smtClean="0"/>
              <a:t> = 0 [Esto no es cierto en la vida real]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05" y="1152983"/>
            <a:ext cx="4625652" cy="23522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0" y="4304276"/>
            <a:ext cx="4586287" cy="23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mejorado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circuitos anteriores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gastan mucha corriente,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1V, R1 = R2 = 1k, R2 = R4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10V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 vi)/R1 = (10 – 1)/1 = 9mA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modificación incluye tener dos resistores R2 = R2a y R2b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podemos </a:t>
            </a:r>
            <a:r>
              <a:rPr lang="es-PA" dirty="0" err="1" smtClean="0">
                <a:sym typeface="Symbol" panose="05050102010706020507" pitchFamily="18" charset="2"/>
              </a:rPr>
              <a:t>modifcar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R2b = 1k, R1 = R2 = R4 = 100k y R2a = 100 – 1 =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con vi = 1V </a:t>
            </a:r>
            <a:r>
              <a:rPr lang="es-PA" dirty="0" err="1" smtClean="0">
                <a:sym typeface="Symbol" panose="05050102010706020507" pitchFamily="18" charset="2"/>
              </a:rPr>
              <a:t>igualemnte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compromiso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|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|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– R2/R1|vi|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55" y="4282068"/>
            <a:ext cx="2617438" cy="22493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87" y="4282068"/>
            <a:ext cx="1611487" cy="666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87" y="4983150"/>
            <a:ext cx="1325814" cy="6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También como son convertidores pueden amplificar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el circuito izquierdo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finalmente el caso derecho será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negativa indica la dirección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(opuesta a la dibujada)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R2, A = -1 A/A, funciona como </a:t>
            </a:r>
            <a:r>
              <a:rPr lang="es-PA" dirty="0" err="1" smtClean="0">
                <a:sym typeface="Symbol" panose="05050102010706020507" pitchFamily="18" charset="2"/>
              </a:rPr>
              <a:t>reversor</a:t>
            </a:r>
            <a:r>
              <a:rPr lang="es-PA" dirty="0" smtClean="0">
                <a:sym typeface="Symbol" panose="05050102010706020507" pitchFamily="18" charset="2"/>
              </a:rPr>
              <a:t> de corriente o espejo de corriente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0" y="2362446"/>
            <a:ext cx="1213984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66" y="2362445"/>
            <a:ext cx="923246" cy="328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61" y="2362445"/>
            <a:ext cx="1081768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203" y="1921791"/>
            <a:ext cx="4547238" cy="20977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99" y="2867271"/>
            <a:ext cx="2652993" cy="4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232" y="4092408"/>
            <a:ext cx="2073093" cy="5216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2528" t="30507" r="2846" b="5819"/>
          <a:stretch/>
        </p:blipFill>
        <p:spPr>
          <a:xfrm>
            <a:off x="847777" y="3462494"/>
            <a:ext cx="4076701" cy="2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r>
              <a:rPr lang="es-PA" dirty="0" smtClean="0">
                <a:sym typeface="Symbol" panose="05050102010706020507" pitchFamily="18" charset="2"/>
              </a:rPr>
              <a:t> se enfocan en la operación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de la derecha muestra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de corriente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Consta de un buffer de entrada unitario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Espejos de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Buffer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buffer de entrada tiene al par Q1 y Q2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Provee baja impedancia en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(entrada inversora)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actuar de fuente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de in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diseño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sigue a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Cualquier situación de corriente sobre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hace desbalancear el par </a:t>
            </a:r>
            <a:r>
              <a:rPr lang="es-PA" dirty="0" err="1" smtClean="0">
                <a:sym typeface="Symbol" panose="05050102010706020507" pitchFamily="18" charset="2"/>
              </a:rPr>
              <a:t>push-pull</a:t>
            </a:r>
            <a:r>
              <a:rPr lang="es-PA" dirty="0" smtClean="0">
                <a:sym typeface="Symbol" panose="05050102010706020507" pitchFamily="18" charset="2"/>
              </a:rPr>
              <a:t> Q1-Q2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12" y="2393279"/>
            <a:ext cx="4002008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Espejos de corriente Q5-Q6 y Q7-Q8 replican i1 e </a:t>
            </a:r>
            <a:r>
              <a:rPr lang="es-PA" dirty="0" smtClean="0">
                <a:sym typeface="Symbol" panose="05050102010706020507" pitchFamily="18" charset="2"/>
              </a:rPr>
              <a:t>i2 y se suman en el nodo llamado nodo de ganancia.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z(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)In &lt;- ganancia de </a:t>
            </a:r>
            <a:r>
              <a:rPr lang="es-PA" dirty="0" err="1" smtClean="0">
                <a:sym typeface="Symbol" panose="05050102010706020507" pitchFamily="18" charset="2"/>
              </a:rPr>
              <a:t>transimpendancia</a:t>
            </a:r>
            <a:r>
              <a:rPr lang="es-PA" dirty="0" smtClean="0">
                <a:sym typeface="Symbol" panose="05050102010706020507" pitchFamily="18" charset="2"/>
              </a:rPr>
              <a:t> de lazo abierto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El CLC401 tiene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0.71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350kHz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In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 = 5V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710k,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1/(2piReq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) = 0.64pF; in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7.04uA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2" y="2756615"/>
            <a:ext cx="4002008" cy="26717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756615"/>
            <a:ext cx="1974389" cy="14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</a:t>
            </a:r>
            <a:r>
              <a:rPr lang="es-PA" dirty="0" err="1" smtClean="0">
                <a:sym typeface="Symbol" panose="05050102010706020507" pitchFamily="18" charset="2"/>
              </a:rPr>
              <a:t>trada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desbalanciear</a:t>
            </a:r>
            <a:r>
              <a:rPr lang="es-PA" dirty="0" smtClean="0">
                <a:sym typeface="Symbol" panose="05050102010706020507" pitchFamily="18" charset="2"/>
              </a:rPr>
              <a:t>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ende In también se </a:t>
            </a:r>
            <a:r>
              <a:rPr lang="es-PA" dirty="0" err="1" smtClean="0">
                <a:sym typeface="Symbol" panose="05050102010706020507" pitchFamily="18" charset="2"/>
              </a:rPr>
              <a:t>desblalancea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cambia de positivo a negativo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obtenemos las ecuaciones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es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ver en la gráfica el efecto causado por la ganancia entre R2 y 1/B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95" y="1143000"/>
            <a:ext cx="4386454" cy="20898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3232824"/>
            <a:ext cx="2121154" cy="782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4092497"/>
            <a:ext cx="3508599" cy="12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seguir </a:t>
            </a:r>
            <a:r>
              <a:rPr lang="es-PA" dirty="0" err="1" smtClean="0">
                <a:sym typeface="Symbol" panose="05050102010706020507" pitchFamily="18" charset="2"/>
              </a:rPr>
              <a:t>reemplazano</a:t>
            </a:r>
            <a:r>
              <a:rPr lang="es-PA" dirty="0" smtClean="0">
                <a:sym typeface="Symbol" panose="05050102010706020507" pitchFamily="18" charset="2"/>
              </a:rPr>
              <a:t> en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ecuación y conseguir estos resultados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y ft son las ganancias de ancho de banda a lazo cerrado en DC.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[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]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[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].  Generalmente anda alrededor de los 10^8 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máximo ancho de banda depende de R2…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por ende se utiliza para ajustar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se utiliza para ajustar A0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23" y="1511971"/>
            <a:ext cx="3400425" cy="1876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52" y="1511971"/>
            <a:ext cx="1521305" cy="5543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52" y="2066345"/>
            <a:ext cx="1521305" cy="6779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3225721"/>
            <a:ext cx="3438372" cy="11938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087" y="5034722"/>
            <a:ext cx="2119313" cy="17569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5034722"/>
            <a:ext cx="2209800" cy="17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transitoria se da si para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queda siendo menor que 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consiguiente los valores del CLC401 son alrededor de R2 = 1.5k,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1.5 x 10^3 x 0.64  x 10^-12 = 1ns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2.2tau = 2.2ns y un </a:t>
            </a:r>
            <a:r>
              <a:rPr lang="es-PA" dirty="0" err="1" smtClean="0">
                <a:sym typeface="Symbol" panose="05050102010706020507" pitchFamily="18" charset="2"/>
              </a:rPr>
              <a:t>tiempp</a:t>
            </a:r>
            <a:r>
              <a:rPr lang="es-PA" dirty="0" smtClean="0">
                <a:sym typeface="Symbol" panose="05050102010706020507" pitchFamily="18" charset="2"/>
              </a:rPr>
              <a:t> de ajuste de 0.1% del valor final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7tau = 7ns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2.5ns y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10ns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1166812"/>
            <a:ext cx="2095500" cy="2082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37" y="1965576"/>
            <a:ext cx="1342059" cy="5490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2393279"/>
            <a:ext cx="1048657" cy="323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2" y="2846382"/>
            <a:ext cx="1722568" cy="4031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6" y="3249535"/>
            <a:ext cx="2605028" cy="7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ordenes superiores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R2 aparente no ser afectado por la dinámica sin embargo cambia para ordenes superior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varía un poco en los CFA debido a la resistencia de entrada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degradando en proporción el lazo cerrado, por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deriva a la fórmula                                                      y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Un CFA tiene ft = 100MHz para 1/B = 1.5 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, R2 = 1.5k,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= 50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Encuentre R1,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para A0 = 1V/V, 10V/V y 100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				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10^8/(1 + A0/30)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1, 10, 100, 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166.7 y 15.15;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96.8MHz, 75MHz y 231MHz,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2.2/(2pi96.8MHz) = 3.6ns, 4.7ns 15.2ns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reducción (BW) se puede ver en la figura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0" y="3100387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7" y="3343274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59" y="332422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7" y="4599412"/>
            <a:ext cx="957263" cy="4490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608" y="5404195"/>
            <a:ext cx="2758243" cy="12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Rediseñar el ejemplo anterior para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A0 = 10V/V,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 en vez de 75MHz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(2) Asumiendo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0.75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encuentre la ganancia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Para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100MHz, y B = 1.5V/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ant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1500 – 50X10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 = 111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(2) To = z0B = (1/1500)*0.75*10^6 = 500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Error de ganancia es e = -100/To = -0.2%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19" y="3457908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41" y="2781377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01" y="335696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601" y="3958227"/>
            <a:ext cx="957263" cy="4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Aplicando un CFA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levantmos</a:t>
            </a:r>
            <a:r>
              <a:rPr lang="es-PA" dirty="0" smtClean="0">
                <a:sym typeface="Symbol" panose="05050102010706020507" pitchFamily="18" charset="2"/>
              </a:rPr>
              <a:t> R1 y aplicamos Vi en R1 y la terminal a GND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 amplificador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-R2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configurarlos como no inversores…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sumadores, etc.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Aclaración:  Nunca incluir capacitores entre salida y la entrada inversora (tiene a </a:t>
            </a:r>
            <a:r>
              <a:rPr lang="es-PA" dirty="0" err="1" smtClean="0">
                <a:sym typeface="Symbol" panose="05050102010706020507" pitchFamily="18" charset="2"/>
              </a:rPr>
              <a:t>inestabilizarse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CFA sufren de baja ganancia DC del orden de 10^3 o menor.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Tienden a ser ruidosos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538868"/>
            <a:ext cx="2266950" cy="22025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99" y="2717129"/>
            <a:ext cx="1700463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Amplificador Operacional Completo</a:t>
            </a:r>
          </a:p>
          <a:p>
            <a:pPr marL="457200" lvl="1" indent="0">
              <a:buNone/>
            </a:pPr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El amplificador ideal sigue las reglas:</a:t>
            </a:r>
          </a:p>
          <a:p>
            <a:pPr lvl="1"/>
            <a:r>
              <a:rPr lang="es-PA" dirty="0" smtClean="0"/>
              <a:t>No fluye corriente por sus terminales</a:t>
            </a:r>
          </a:p>
          <a:p>
            <a:pPr lvl="2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</a:t>
            </a:r>
          </a:p>
          <a:p>
            <a:pPr lvl="1"/>
            <a:r>
              <a:rPr lang="es-PA" dirty="0" smtClean="0"/>
              <a:t>El voltaje en las terminales de entrada es el mismo</a:t>
            </a:r>
          </a:p>
          <a:p>
            <a:pPr lvl="2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smtClean="0"/>
              <a:t>El voltaje de salida está limitado a sus valores negativos y positivos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El voltaje de entrada está limitado por sus valores positivos y negativos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Vp</a:t>
            </a:r>
            <a:r>
              <a:rPr lang="es-PA" dirty="0" smtClean="0"/>
              <a:t>, </a:t>
            </a:r>
            <a:r>
              <a:rPr lang="es-PA" dirty="0" err="1" smtClean="0"/>
              <a:t>Vn</a:t>
            </a:r>
            <a:r>
              <a:rPr lang="es-PA" dirty="0" smtClean="0"/>
              <a:t> &gt; V+</a:t>
            </a:r>
          </a:p>
          <a:p>
            <a:pPr lvl="1"/>
            <a:r>
              <a:rPr lang="es-PA" dirty="0" smtClean="0"/>
              <a:t>No necesariamente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Tenemos todo a la misma referencia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38" y="1335097"/>
            <a:ext cx="3696555" cy="2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de voltaje de Alta Velocidad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alta </a:t>
            </a:r>
            <a:r>
              <a:rPr lang="es-PA" dirty="0" err="1" smtClean="0">
                <a:sym typeface="Symbol" panose="05050102010706020507" pitchFamily="18" charset="2"/>
              </a:rPr>
              <a:t>gananca</a:t>
            </a:r>
            <a:r>
              <a:rPr lang="es-PA" dirty="0" smtClean="0">
                <a:sym typeface="Symbol" panose="05050102010706020507" pitchFamily="18" charset="2"/>
              </a:rPr>
              <a:t> GPB &gt; 50MHz SR &gt; 100V/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parece el CFA pero tiene una ganancia unitaria de Q13 a Q16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es manejado ahora por dos buffer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SR es equivalente al del CFA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Decrementar</a:t>
            </a:r>
            <a:r>
              <a:rPr lang="es-PA" dirty="0" smtClean="0">
                <a:sym typeface="Symbol" panose="05050102010706020507" pitchFamily="18" charset="2"/>
              </a:rPr>
              <a:t> la banda de lazo cerrado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incrementa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Tendencia: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velocidad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ganancia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40" y="3411054"/>
            <a:ext cx="4343400" cy="24405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75" y="4631343"/>
            <a:ext cx="3643313" cy="20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0622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Distorsión Armónica Total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osciladores crean un par conjugado en el eje imaginario del plano complejo para mantener su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impuridad está expresada en el THD (</a:t>
            </a:r>
            <a:r>
              <a:rPr lang="es-PA" dirty="0" err="1" smtClean="0">
                <a:sym typeface="Symbol" panose="05050102010706020507" pitchFamily="18" charset="2"/>
              </a:rPr>
              <a:t>Distorción</a:t>
            </a:r>
            <a:r>
              <a:rPr lang="es-PA" dirty="0" smtClean="0">
                <a:sym typeface="Symbol" panose="05050102010706020507" pitchFamily="18" charset="2"/>
              </a:rPr>
              <a:t> Armónica Total)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Dk</a:t>
            </a:r>
            <a:r>
              <a:rPr lang="es-PA" dirty="0" smtClean="0">
                <a:sym typeface="Symbol" panose="05050102010706020507" pitchFamily="18" charset="2"/>
              </a:rPr>
              <a:t> = 1/k^2, k = 3, 5, 7,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12% para una onda 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THD = 0% para un seno puro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Osciladores de Relajación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Emplean </a:t>
            </a:r>
            <a:r>
              <a:rPr lang="es-PA" dirty="0" err="1" smtClean="0">
                <a:sym typeface="Symbol" panose="05050102010706020507" pitchFamily="18" charset="2"/>
              </a:rPr>
              <a:t>bistables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Triggers</a:t>
            </a:r>
            <a:r>
              <a:rPr lang="es-PA" dirty="0" smtClean="0">
                <a:sym typeface="Symbol" panose="05050102010706020507" pitchFamily="18" charset="2"/>
              </a:rPr>
              <a:t>, Compuertas, </a:t>
            </a:r>
            <a:r>
              <a:rPr lang="es-PA" dirty="0" err="1" smtClean="0">
                <a:sym typeface="Symbol" panose="05050102010706020507" pitchFamily="18" charset="2"/>
              </a:rPr>
              <a:t>flip-flops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Descargan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salida son diente de sierra, exponencial,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cuadrada, onda de pulsos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978" y="2717129"/>
            <a:ext cx="2969110" cy="472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0" y="6203098"/>
            <a:ext cx="1282449" cy="4430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580" y="4825975"/>
            <a:ext cx="4434420" cy="2032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51" y="6203098"/>
            <a:ext cx="800100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281" y="6203098"/>
            <a:ext cx="3625852" cy="4125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848" y="5563067"/>
            <a:ext cx="1495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Generador de Onda Seno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combinación de Fourier de ondas senos.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usan en la realidad para pruebas (portadora de señal)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-bridge, Oscilador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el circuito R2 = R1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depende de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impendancias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Que dan una función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 magnitud y fase (</a:t>
            </a:r>
            <a:r>
              <a:rPr lang="es-PA" dirty="0" err="1" smtClean="0">
                <a:sym typeface="Symbol" panose="05050102010706020507" pitchFamily="18" charset="2"/>
              </a:rPr>
              <a:t>pasabanda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949737"/>
            <a:ext cx="4582023" cy="25849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55" y="3263265"/>
            <a:ext cx="1660717" cy="6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13217" b="23343"/>
          <a:stretch/>
        </p:blipFill>
        <p:spPr>
          <a:xfrm>
            <a:off x="4828384" y="4092497"/>
            <a:ext cx="2603913" cy="2676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81" y="4910327"/>
            <a:ext cx="2930670" cy="6026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481" y="4475429"/>
            <a:ext cx="4383717" cy="3372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60" y="5624539"/>
            <a:ext cx="1837851" cy="4751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151" y="5624539"/>
            <a:ext cx="1931600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magnitud de T(</a:t>
            </a:r>
            <a:r>
              <a:rPr lang="es-PA" dirty="0" err="1" smtClean="0">
                <a:sym typeface="Symbol" panose="05050102010706020507" pitchFamily="18" charset="2"/>
              </a:rPr>
              <a:t>jo</a:t>
            </a:r>
            <a:r>
              <a:rPr lang="es-PA" dirty="0" smtClean="0">
                <a:sym typeface="Symbol" panose="05050102010706020507" pitchFamily="18" charset="2"/>
              </a:rPr>
              <a:t>) tenemos: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T(jf0) &lt; 1, A &lt; 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Cualquier frecuencia de f0 es </a:t>
            </a:r>
            <a:r>
              <a:rPr lang="es-PA" dirty="0" err="1" smtClean="0">
                <a:sym typeface="Symbol" panose="05050102010706020507" pitchFamily="18" charset="2"/>
              </a:rPr>
              <a:t>amplificiada</a:t>
            </a:r>
            <a:r>
              <a:rPr lang="es-PA" dirty="0" smtClean="0">
                <a:sym typeface="Symbol" panose="05050102010706020507" pitchFamily="18" charset="2"/>
              </a:rPr>
              <a:t> A &lt; 3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Y de B(jf0) = 1/3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retroalimentación negativa (R2 R1) prevalece ante la positiva (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El circuito es inestable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s-PA" dirty="0">
                <a:sym typeface="Symbol" panose="05050102010706020507" pitchFamily="18" charset="2"/>
              </a:rPr>
              <a:t>La retroalimentación </a:t>
            </a:r>
            <a:r>
              <a:rPr lang="es-PA" dirty="0" smtClean="0">
                <a:sym typeface="Symbol" panose="05050102010706020507" pitchFamily="18" charset="2"/>
              </a:rPr>
              <a:t>positiva </a:t>
            </a:r>
            <a:r>
              <a:rPr lang="es-PA" dirty="0">
                <a:sym typeface="Symbol" panose="05050102010706020507" pitchFamily="18" charset="2"/>
              </a:rPr>
              <a:t>(</a:t>
            </a:r>
            <a:r>
              <a:rPr lang="es-PA" dirty="0" err="1">
                <a:sym typeface="Symbol" panose="05050102010706020507" pitchFamily="18" charset="2"/>
              </a:rPr>
              <a:t>Zp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 </a:t>
            </a:r>
            <a:r>
              <a:rPr lang="es-PA" dirty="0">
                <a:sym typeface="Symbol" panose="05050102010706020507" pitchFamily="18" charset="2"/>
              </a:rPr>
              <a:t>prevalece ante la </a:t>
            </a:r>
            <a:r>
              <a:rPr lang="es-PA" dirty="0" smtClean="0">
                <a:sym typeface="Symbol" panose="05050102010706020507" pitchFamily="18" charset="2"/>
              </a:rPr>
              <a:t> negativa </a:t>
            </a:r>
            <a:r>
              <a:rPr lang="es-PA" dirty="0">
                <a:sym typeface="Symbol" panose="05050102010706020507" pitchFamily="18" charset="2"/>
              </a:rPr>
              <a:t>(R2 R1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Saturado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Estabilidad neutral, f = f0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Angulo de T = 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Criterio de </a:t>
            </a:r>
            <a:r>
              <a:rPr lang="es-PA" dirty="0" err="1" smtClean="0">
                <a:sym typeface="Symbol" panose="05050102010706020507" pitchFamily="18" charset="2"/>
              </a:rPr>
              <a:t>Barhausen</a:t>
            </a:r>
            <a:r>
              <a:rPr lang="es-PA" dirty="0" smtClean="0">
                <a:sym typeface="Symbol" panose="05050102010706020507" pitchFamily="18" charset="2"/>
              </a:rPr>
              <a:t>, f = f0, la estabilidad neutral se adquiere cuando R2/R1 = 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615200"/>
            <a:ext cx="4582023" cy="2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usa una red de diodos controlado por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2,21, T(jf0) = 1,07 &gt; 1, el oscilador se esta estabilizando (inestable)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entarn</a:t>
            </a:r>
            <a:r>
              <a:rPr lang="es-PA" dirty="0" smtClean="0">
                <a:sym typeface="Symbol" panose="05050102010706020507" pitchFamily="18" charset="2"/>
              </a:rPr>
              <a:t> en </a:t>
            </a:r>
            <a:r>
              <a:rPr lang="es-PA" dirty="0" err="1" smtClean="0">
                <a:sym typeface="Symbol" panose="05050102010706020507" pitchFamily="18" charset="2"/>
              </a:rPr>
              <a:t>condcción</a:t>
            </a:r>
            <a:r>
              <a:rPr lang="es-PA" dirty="0" smtClean="0">
                <a:sym typeface="Symbol" panose="05050102010706020507" pitchFamily="18" charset="2"/>
              </a:rPr>
              <a:t> R2 = 22.1||100 = 18.1K t(JF0) = 0.937 &lt;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Pero se estabiliza antes en R2=R1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1/2piRC = 1/(2pi*159k*1n)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oscilación se </a:t>
            </a:r>
            <a:r>
              <a:rPr lang="es-PA" dirty="0" err="1" smtClean="0">
                <a:sym typeface="Symbol" panose="05050102010706020507" pitchFamily="18" charset="2"/>
              </a:rPr>
              <a:t>esabiliza</a:t>
            </a:r>
            <a:r>
              <a:rPr lang="es-PA" dirty="0" smtClean="0">
                <a:sym typeface="Symbol" panose="05050102010706020507" pitchFamily="18" charset="2"/>
              </a:rPr>
              <a:t> a 1V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es sensible a el voltaje de diodo de directa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0769"/>
          <a:stretch/>
        </p:blipFill>
        <p:spPr>
          <a:xfrm>
            <a:off x="8966571" y="0"/>
            <a:ext cx="3225429" cy="28564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73" y="3625838"/>
            <a:ext cx="5389286" cy="31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siguiente elimina este efecto usando </a:t>
            </a:r>
            <a:r>
              <a:rPr lang="es-PA" dirty="0" err="1" smtClean="0">
                <a:sym typeface="Symbol" panose="05050102010706020507" pitchFamily="18" charset="2"/>
              </a:rPr>
              <a:t>nJFET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encenderse el JFET es 0V y baja impedancia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(51k)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20/(11 || 51) = 2.21 &gt;2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capacitancia y la resistencia hacen oscilaciones </a:t>
            </a:r>
            <a:r>
              <a:rPr lang="es-PA" dirty="0" err="1" smtClean="0">
                <a:sym typeface="Symbol" panose="05050102010706020507" pitchFamily="18" charset="2"/>
              </a:rPr>
              <a:t>engativas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R2/R1 se reduce a 20/11 = 1.82 &lt; 2.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estabiliza a R2/R1 &lt;= 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-4.2 y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4.3 + 0.7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simetría en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– V2)/R3 = [V2 + Vs]/R4, V2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+ Vd2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/3 + Vd2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R3=3k, R4 = 20k, Vs = 15,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0.7,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0037"/>
          <a:stretch/>
        </p:blipFill>
        <p:spPr>
          <a:xfrm>
            <a:off x="8898673" y="332796"/>
            <a:ext cx="2764199" cy="24121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71" y="6335055"/>
            <a:ext cx="6095188" cy="4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precisión es afectada por la calidad de los componentes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Elegir capacitores </a:t>
            </a:r>
            <a:r>
              <a:rPr lang="es-PA" dirty="0" err="1" smtClean="0">
                <a:sym typeface="Symbol" panose="05050102010706020507" pitchFamily="18" charset="2"/>
              </a:rPr>
              <a:t>thin</a:t>
            </a:r>
            <a:r>
              <a:rPr lang="es-PA" dirty="0" smtClean="0">
                <a:sym typeface="Symbol" panose="05050102010706020507" pitchFamily="18" charset="2"/>
              </a:rPr>
              <a:t>-film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Potenciometros</a:t>
            </a:r>
            <a:r>
              <a:rPr lang="es-PA" dirty="0" smtClean="0">
                <a:sym typeface="Symbol" panose="05050102010706020507" pitchFamily="18" charset="2"/>
              </a:rPr>
              <a:t> para ajustar f0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0.01%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como parte de la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evitar SR tomar el </a:t>
            </a:r>
            <a:r>
              <a:rPr lang="es-PA" dirty="0" err="1" smtClean="0">
                <a:sym typeface="Symbol" panose="05050102010706020507" pitchFamily="18" charset="2"/>
              </a:rPr>
              <a:t>critero</a:t>
            </a:r>
            <a:r>
              <a:rPr lang="es-PA" dirty="0" smtClean="0">
                <a:sym typeface="Symbol" panose="05050102010706020507" pitchFamily="18" charset="2"/>
              </a:rPr>
              <a:t> SR &gt; 2piVomf0, esto limita GBP (GBW)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&gt;= 43f0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68" y="109653"/>
            <a:ext cx="3399902" cy="27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Osciladores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Cualquier filtro orden 0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como 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se ancla la entrada a tierra y se diseña para 	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incrementa la oscilación </a:t>
            </a:r>
            <a:r>
              <a:rPr lang="es-PA" dirty="0" err="1" smtClean="0">
                <a:sym typeface="Symbol" panose="05050102010706020507" pitchFamily="18" charset="2"/>
              </a:rPr>
              <a:t>hata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 dando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para una oscilación sostenida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integradores duales tienen corrimiento de fase de 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unitaria del circuito es 1kHz. OA1 y OA2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empezar con Q &lt; 0, R5 &gt; R4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Ver la forma de onda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Integrador </a:t>
            </a:r>
            <a:r>
              <a:rPr lang="es-PA" dirty="0" err="1" smtClean="0">
                <a:sym typeface="Symbol" panose="05050102010706020507" pitchFamily="18" charset="2"/>
              </a:rPr>
              <a:t>Deboo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809" y="140354"/>
            <a:ext cx="3614853" cy="26632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35" y="4960201"/>
            <a:ext cx="5191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Mutlivibradores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circuitos regenerativos para aplicaciones de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un multivibrador </a:t>
            </a:r>
            <a:r>
              <a:rPr lang="es-PA" dirty="0" err="1" smtClean="0">
                <a:sym typeface="Symbol" panose="05050102010706020507" pitchFamily="18" charset="2"/>
              </a:rPr>
              <a:t>biestable</a:t>
            </a:r>
            <a:r>
              <a:rPr lang="es-PA" dirty="0" smtClean="0">
                <a:sym typeface="Symbol" panose="05050102010706020507" pitchFamily="18" charset="2"/>
              </a:rPr>
              <a:t> se necesitan entradas para llegar a nuevos estados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Flip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flop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multivobrador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 cambia espontáneamente entre un estado y otro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 libre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multivibrador monoestable (</a:t>
            </a:r>
            <a:r>
              <a:rPr lang="es-PA" dirty="0" err="1" smtClean="0">
                <a:sym typeface="Symbol" panose="05050102010706020507" pitchFamily="18" charset="2"/>
              </a:rPr>
              <a:t>one-shot</a:t>
            </a:r>
            <a:r>
              <a:rPr lang="es-PA" dirty="0" smtClean="0">
                <a:sym typeface="Symbol" panose="05050102010706020507" pitchFamily="18" charset="2"/>
              </a:rPr>
              <a:t>) solo es estable en uno de sus estados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Forzado por un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Retorna al estado estable luego de un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interesan solo los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monostables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77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Ejercicio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Encontrar:</a:t>
            </a:r>
          </a:p>
          <a:p>
            <a:pPr lvl="1"/>
            <a:r>
              <a:rPr lang="es-PA" dirty="0" err="1" smtClean="0"/>
              <a:t>Is</a:t>
            </a:r>
            <a:endParaRPr lang="es-PA" dirty="0" smtClean="0"/>
          </a:p>
          <a:p>
            <a:pPr lvl="1"/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err="1" smtClean="0"/>
              <a:t>Vn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38" y="1853248"/>
            <a:ext cx="6021755" cy="27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Retroalimentación positiva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Formando un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/R1(R1 + R2)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operación del circuito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0,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o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 llega algún momento a igualar 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carga el C de manera exponencial buscando +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aumenta en RC tiempo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se ancla en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llega en algún momento a igualar a –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apunta a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y se repite el ciclo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88" y="134976"/>
            <a:ext cx="5521145" cy="2608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36" y="3172870"/>
            <a:ext cx="1136296" cy="3509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822" y="3177109"/>
            <a:ext cx="1761114" cy="346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136" y="359452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54" y="4750419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no es afectado por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, solo componentes externos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hace variar </a:t>
            </a:r>
            <a:r>
              <a:rPr lang="es-PA" dirty="0" err="1" smtClean="0">
                <a:sym typeface="Symbol" panose="05050102010706020507" pitchFamily="18" charset="2"/>
              </a:rPr>
              <a:t>proporcioanlmente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puede conseguir frecuencias de hasta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conseguir frecuencias bajas depende de R y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 quiere variar proporcionalmente f0 usar un arreglo de décadas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254" y="110588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356" y="2721680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Diseñar un generador de onda cuadrada con las siguientes especificaciones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variable de 1Hz a 10kHz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debe ser variable por década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amplitud es de 5V asumir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de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asegurar +5V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se usa un puente de diodos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+13V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Vd1 +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+ Vd4 = 5 – 2(0.7) = 3.6V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-13V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variar f0 se usa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Selector de capacitancias y R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Imponer un rango de 0.5 a 20 (40:1)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35" y="2367952"/>
            <a:ext cx="5197912" cy="42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40Rs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39Rs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Ir(min &gt;&gt;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, Ir(min) = 10uA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33k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2.5V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Rmax</a:t>
            </a:r>
            <a:r>
              <a:rPr lang="es-PA" dirty="0" smtClean="0">
                <a:sym typeface="Symbol" panose="05050102010706020507" pitchFamily="18" charset="2"/>
              </a:rPr>
              <a:t> = (5 – 2.5)/(10x10^-6)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&lt;&lt;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, utilizar 250k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250k/39 = 6.4k (6.2k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para f0 = 0.5Hz,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1/[2x0.5x(250+6.2) x 10^3 x </a:t>
            </a:r>
            <a:r>
              <a:rPr lang="es-PA" dirty="0" err="1" smtClean="0">
                <a:sym typeface="Symbol" panose="05050102010706020507" pitchFamily="18" charset="2"/>
              </a:rPr>
              <a:t>Ln</a:t>
            </a:r>
            <a:r>
              <a:rPr lang="es-PA" dirty="0" smtClean="0">
                <a:sym typeface="Symbol" panose="05050102010706020507" pitchFamily="18" charset="2"/>
              </a:rPr>
              <a:t> 3] = 3.47uF (3.3uF)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Cn</a:t>
            </a:r>
            <a:r>
              <a:rPr lang="es-PA" dirty="0" smtClean="0">
                <a:sym typeface="Symbol" panose="05050102010706020507" pitchFamily="18" charset="2"/>
              </a:rPr>
              <a:t> = C_(n – 1)/10… 3.3u, 0.33u, 0.033u,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>
                <a:sym typeface="Symbol" panose="05050102010706020507" pitchFamily="18" charset="2"/>
              </a:rPr>
              <a:t>R4 protege el circuito de la entrada al apagarse, el máximo es cuando </a:t>
            </a:r>
            <a:r>
              <a:rPr lang="es-PA" dirty="0" err="1">
                <a:sym typeface="Symbol" panose="05050102010706020507" pitchFamily="18" charset="2"/>
              </a:rPr>
              <a:t>vo</a:t>
            </a:r>
            <a:r>
              <a:rPr lang="es-PA" dirty="0">
                <a:sym typeface="Symbol" panose="05050102010706020507" pitchFamily="18" charset="2"/>
              </a:rPr>
              <a:t> = 5V, </a:t>
            </a:r>
            <a:r>
              <a:rPr lang="es-PA" dirty="0" err="1">
                <a:sym typeface="Symbol" panose="05050102010706020507" pitchFamily="18" charset="2"/>
              </a:rPr>
              <a:t>vn</a:t>
            </a:r>
            <a:r>
              <a:rPr lang="es-PA" dirty="0">
                <a:sym typeface="Symbol" panose="05050102010706020507" pitchFamily="18" charset="2"/>
              </a:rPr>
              <a:t> = -2.5V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(5 – 2.5)/6.2 = </a:t>
            </a:r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 = 5 / 66 = 0.07mA, 1mA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Ir3max = 1.2 + 0.07 + 1 + 1 = 3.3mA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5)/3.3 = 2.4k (2.2k valor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puente de diodos se puede usar un CA3039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Expresando f0 en función del voltaje en su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para simetría tenemos R1 = R2 = R3 dando f0 = 1/1.39RC.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5% a 10% andan las oscilaciones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646" y="1458951"/>
            <a:ext cx="2925570" cy="9552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44" y="3512583"/>
            <a:ext cx="5690149" cy="27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f0 = 1kHz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5V.  Diseñe!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R3 = 33k, R4 = 2.2k, C = 10nF, R = 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1.002ms, f0 = 998Hz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52" y="3367618"/>
            <a:ext cx="2925570" cy="9552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224" y="530715"/>
            <a:ext cx="5929949" cy="26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CMOS tienen alta impedancia.  Son rail-to-rail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ver que estos CMOS actúan como inversores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&lt;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= 0 para vi &gt;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Diodos aseguran que no vayan a voltajes mayores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o debajo de –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95" y="1211823"/>
            <a:ext cx="4267664" cy="19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ahora que el </a:t>
            </a:r>
            <a:r>
              <a:rPr lang="es-PA" dirty="0" err="1" smtClean="0">
                <a:sym typeface="Symbol" panose="05050102010706020507" pitchFamily="18" charset="2"/>
              </a:rPr>
              <a:t>cto</a:t>
            </a:r>
            <a:r>
              <a:rPr lang="es-PA" dirty="0" smtClean="0">
                <a:sym typeface="Symbol" panose="05050102010706020507" pitchFamily="18" charset="2"/>
              </a:rPr>
              <a:t>. Empieza en t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esta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está invertido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empieza a cargar v2 a partir de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una señal exponencial de v1 a través de I1R1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v1 sube a VT pero no cambia de sentido sino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1.5Vdd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v3 no cae inmediatamente v2 se descarga v2 = 0 por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resumen es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= -0.5Vdd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1/RCLn9 = 1/2.2RC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Regla de diseño R1 &gt;&gt; R, R1 = 10R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902" y="360607"/>
            <a:ext cx="3080298" cy="215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902" y="2551584"/>
            <a:ext cx="3080298" cy="40945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3" y="5776332"/>
            <a:ext cx="3264552" cy="8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de Cristal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requerimientos de tiempo precisa (mejores que el RC)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 un cristal y un inversor de alta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una Rf alta (en </a:t>
            </a:r>
            <a:r>
              <a:rPr lang="es-PA" dirty="0" err="1" smtClean="0">
                <a:sym typeface="Symbol" panose="05050102010706020507" pitchFamily="18" charset="2"/>
              </a:rPr>
              <a:t>Mohms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Punto de operación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vi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Cristales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32.768kHz para relojes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3.579545 MHz para </a:t>
            </a:r>
            <a:r>
              <a:rPr lang="es-PA" dirty="0" err="1" smtClean="0">
                <a:sym typeface="Symbol" panose="05050102010706020507" pitchFamily="18" charset="2"/>
              </a:rPr>
              <a:t>sintonizadors</a:t>
            </a:r>
            <a:r>
              <a:rPr lang="es-PA" dirty="0" smtClean="0">
                <a:sym typeface="Symbol" panose="05050102010706020507" pitchFamily="18" charset="2"/>
              </a:rPr>
              <a:t> de TV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100k, 1M, 2M, 4M, 5M, 10MHz,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no es específicamente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lograr D = 50% con un FF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15" y="360607"/>
            <a:ext cx="3345135" cy="30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Opera como una amplificador diferencial </a:t>
            </a:r>
            <a:r>
              <a:rPr lang="es-PA" i="1" dirty="0" smtClean="0"/>
              <a:t>con alta </a:t>
            </a:r>
            <a:r>
              <a:rPr lang="es-PA" i="1" dirty="0" err="1" smtClean="0"/>
              <a:t>ganacia</a:t>
            </a:r>
            <a:r>
              <a:rPr lang="es-PA" i="1" dirty="0" smtClean="0"/>
              <a:t> de entrada</a:t>
            </a:r>
          </a:p>
          <a:p>
            <a:r>
              <a:rPr lang="es-PA" dirty="0" smtClean="0"/>
              <a:t>La salida del amplificador es la diferencia de voltajes de entrada multiplicada por 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relación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diferencia de voltajes de la terminal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alta ganancia (comercialmente mayor a 10^6)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estamos limitados por las fuentes de alimentación tenemos: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hace que el voltaje de entrada sea aprox. 0 pues K es largo.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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cuando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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.  Que es cierto cuando V- &lt; </a:t>
            </a:r>
            <a:r>
              <a:rPr lang="es-PA" dirty="0" err="1" smtClean="0">
                <a:sym typeface="Symbol" panose="05050102010706020507" pitchFamily="18" charset="2"/>
              </a:rPr>
              <a:t>vout</a:t>
            </a:r>
            <a:r>
              <a:rPr lang="es-PA" dirty="0" smtClean="0">
                <a:sym typeface="Symbol" panose="05050102010706020507" pitchFamily="18" charset="2"/>
              </a:rPr>
              <a:t> &lt; V+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2297477"/>
            <a:ext cx="4314825" cy="876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512802"/>
            <a:ext cx="2219325" cy="409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726" y="4757737"/>
            <a:ext cx="1476375" cy="390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1" y="5048530"/>
            <a:ext cx="1428750" cy="63817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76228" y="3244334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dirty="0">
                <a:sym typeface="Symbol" panose="05050102010706020507" pitchFamily="18" charset="2"/>
              </a:rPr>
              <a:t> 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048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</a:t>
            </a:r>
            <a:r>
              <a:rPr lang="es-PA" dirty="0" err="1" smtClean="0">
                <a:sym typeface="Symbol" panose="05050102010706020507" pitchFamily="18" charset="2"/>
              </a:rPr>
              <a:t>Monostable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recibe una señal de “arranque” (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) y produce un pulso un tiempo 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da porque cuenta los pulsos de reloj (digital)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de manera analógica usando un capacitor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ambas entradas son bajo tiende a un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por 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>
                <a:sym typeface="Symbol" panose="05050102010706020507" pitchFamily="18" charset="2"/>
              </a:rPr>
              <a:t>cambia una entrada a alto la </a:t>
            </a:r>
            <a:r>
              <a:rPr lang="es-PA" dirty="0" smtClean="0">
                <a:sym typeface="Symbol" panose="05050102010706020507" pitchFamily="18" charset="2"/>
              </a:rPr>
              <a:t>salida v1 es </a:t>
            </a:r>
            <a:r>
              <a:rPr lang="es-PA" dirty="0">
                <a:sym typeface="Symbol" panose="05050102010706020507" pitchFamily="18" charset="2"/>
              </a:rPr>
              <a:t>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se irá a bajo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ancho de pulso depende del C y su carga hacia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(1.5Vdd)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termina de ser estable luego de su carga capacitiva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VDD/2, T = RCLn2 = 0.69RC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99" y="44988"/>
            <a:ext cx="2814552" cy="18732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599" y="2335116"/>
            <a:ext cx="2814552" cy="4433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09" y="2717129"/>
            <a:ext cx="1913562" cy="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Temporizadores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pueden lograr con integrados (555)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8 pines, 3 Resistores símiles, FF, BJT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Umbral de comparación de V_TH = 2/3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V_TL = 1/3 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pin 5 modula V_TH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V_TL = V_TH/2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es controlado por los comparadores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&lt; V_TL,  S = 1, !Q es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&gt; V_TH, R = 1, !Q es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voltajes de operación típicos son de 4.5V &lt;=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&lt;= 18V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 = 200mA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TCL555 (2 a 18V de operación), 100mA y 10mA de corrientes de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61" y="360608"/>
            <a:ext cx="4254534" cy="35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= 0, C descargado, </a:t>
            </a:r>
            <a:r>
              <a:rPr lang="es-PA" dirty="0" err="1" smtClean="0">
                <a:sym typeface="Symbol" panose="05050102010706020507" pitchFamily="18" charset="2"/>
              </a:rPr>
              <a:t>Vtrig</a:t>
            </a:r>
            <a:r>
              <a:rPr lang="es-PA" dirty="0" smtClean="0">
                <a:sym typeface="Symbol" panose="05050102010706020507" pitchFamily="18" charset="2"/>
              </a:rPr>
              <a:t> &lt; V_TL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1, BJT aun en su zona sin actuación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C </a:t>
            </a:r>
            <a:r>
              <a:rPr lang="es-PA" dirty="0" err="1" smtClean="0">
                <a:sym typeface="Symbol" panose="05050102010706020507" pitchFamily="18" charset="2"/>
              </a:rPr>
              <a:t>cargarce</a:t>
            </a:r>
            <a:r>
              <a:rPr lang="es-PA" dirty="0" smtClean="0">
                <a:sym typeface="Symbol" panose="05050102010706020507" pitchFamily="18" charset="2"/>
              </a:rPr>
              <a:t> hasta VCC por RA +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V_trig</a:t>
            </a:r>
            <a:r>
              <a:rPr lang="es-PA" dirty="0" smtClean="0">
                <a:sym typeface="Symbol" panose="05050102010706020507" pitchFamily="18" charset="2"/>
              </a:rPr>
              <a:t> &gt; V_TL el CMP1 dispara Q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</a:t>
            </a:r>
            <a:r>
              <a:rPr lang="es-PA" dirty="0" err="1" smtClean="0">
                <a:sym typeface="Symbol" panose="05050102010706020507" pitchFamily="18" charset="2"/>
              </a:rPr>
              <a:t>actiav</a:t>
            </a:r>
            <a:r>
              <a:rPr lang="es-PA" dirty="0" smtClean="0">
                <a:sym typeface="Symbol" panose="05050102010706020507" pitchFamily="18" charset="2"/>
              </a:rPr>
              <a:t> y C se descarga por medio de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Intervalos de Tiempo TL y TH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VTH = 2/3 VCC y f0 = 1/T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un </a:t>
            </a:r>
            <a:r>
              <a:rPr lang="es-PA" dirty="0" err="1" smtClean="0">
                <a:sym typeface="Symbol" panose="05050102010706020507" pitchFamily="18" charset="2"/>
              </a:rPr>
              <a:t>cap</a:t>
            </a:r>
            <a:r>
              <a:rPr lang="es-PA" dirty="0" smtClean="0">
                <a:sym typeface="Symbol" panose="05050102010706020507" pitchFamily="18" charset="2"/>
              </a:rPr>
              <a:t> 0.01uF (entre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gnd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Timing</a:t>
            </a:r>
            <a:r>
              <a:rPr lang="es-PA" dirty="0" smtClean="0">
                <a:sym typeface="Symbol" panose="05050102010706020507" pitchFamily="18" charset="2"/>
              </a:rPr>
              <a:t> de 555 = 1% estable a 0.005%/°C y 0.05%/V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36" y="3145702"/>
            <a:ext cx="4254534" cy="3500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67" y="4405022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67" y="4830516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031" y="4759659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565" y="5401935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Nota: estos circuitos pueden llegar a los MHz, para simetría TH &gt; TL y D = 50% RA &lt;&lt; RB, pero no RB no puede ser muy pequeño (disipa mucho)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monoestable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condición normal TRIG es alto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capacitor se mantiene descargado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es disparado TRIG en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Fuerza soltar Q0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Libera C para cargar por 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VTH hace que Q se vuelve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activa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descarga rápidamente la capacitancia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VTH = 2/3 VCC, T = RCLn3 = 1.1RC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45" y="360607"/>
            <a:ext cx="3184952" cy="2451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49" y="3220167"/>
            <a:ext cx="2331065" cy="34259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341" y="4546918"/>
            <a:ext cx="2157547" cy="7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Voltaje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Modula las características del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Dependerá del VTH (2/3 VCC)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Configurado como </a:t>
            </a:r>
            <a:r>
              <a:rPr lang="es-PA" dirty="0" err="1" smtClean="0">
                <a:sym typeface="Symbol" panose="05050102010706020507" pitchFamily="18" charset="2"/>
              </a:rPr>
              <a:t>aestable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Pulse Position </a:t>
            </a:r>
            <a:r>
              <a:rPr lang="es-PA" dirty="0" err="1" smtClean="0">
                <a:sym typeface="Symbol" panose="05050102010706020507" pitchFamily="18" charset="2"/>
              </a:rPr>
              <a:t>Modulation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Configurado como monoestable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varia dependiendo de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disparado por un tren de pulsos consecutivos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Sigue a la frecuencia pero con ancho modulado (PWM)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 encuentre el rango de variación para f0 y D(%) si CONTROL es modulado por una onda de </a:t>
            </a:r>
            <a:r>
              <a:rPr lang="es-PA" dirty="0" err="1" smtClean="0">
                <a:sym typeface="Symbol" panose="05050102010706020507" pitchFamily="18" charset="2"/>
              </a:rPr>
              <a:t>ac</a:t>
            </a:r>
            <a:r>
              <a:rPr lang="es-PA" dirty="0" smtClean="0">
                <a:sym typeface="Symbol" panose="05050102010706020507" pitchFamily="18" charset="2"/>
              </a:rPr>
              <a:t> seno de amplitud pico de 1V. (C = 1nF, RA = 14.3k, RB = 7.21k)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V_TH = (2/3)(5) +/- 1V = 4.3333V y 2.333V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 = 4.96us y 31us &gt;= 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&gt;= 7.78 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27.8kHz &lt;= f0 &lt;= 78.5 kHz, 61.1% &lt;= D(%) &lt;= 86.2%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89" y="3563923"/>
            <a:ext cx="1569800" cy="5620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42" y="2863326"/>
            <a:ext cx="3819525" cy="438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89" y="1807204"/>
            <a:ext cx="3255659" cy="2864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51" y="2390786"/>
            <a:ext cx="4629765" cy="2995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604" y="1030137"/>
            <a:ext cx="1769289" cy="64227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251" y="1007307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003610"/>
            <a:ext cx="11925836" cy="5642516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Circuitos de Temporización (2240)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requeridos son mas largos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Basado en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oscilador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contador de rizo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control por 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Colectores abiertos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Similar al 555, excepto que RB no existe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= 0.27Vcc, VTH = 0.73VCC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está en configuración de OR con las salidas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seleccionamos To = 16T (u otras) o combinaciones To = (1 + 4 + 64)T = 69T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 control tiene comandos de TRIGGER y RESET del contador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cascada consigues </a:t>
            </a:r>
            <a:r>
              <a:rPr lang="es-PA" dirty="0" err="1" smtClean="0">
                <a:sym typeface="Symbol" panose="05050102010706020507" pitchFamily="18" charset="2"/>
              </a:rPr>
              <a:t>delays</a:t>
            </a:r>
            <a:r>
              <a:rPr lang="es-PA" dirty="0" smtClean="0">
                <a:sym typeface="Symbol" panose="05050102010706020507" pitchFamily="18" charset="2"/>
              </a:rPr>
              <a:t> mas largos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06" y="598680"/>
            <a:ext cx="4514850" cy="4857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29" y="1843441"/>
            <a:ext cx="2184377" cy="18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generan cargando y descargando 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corriente del capacitor se da por OA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Funciona como un convertidor V-I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alimenta en niveles positivos y negativos al CMP (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que funcione debe ser un no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= +/-(Vz5 + 2Vd(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 para el diodo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 VTH = +/-(R1/R2)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Explicar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-VT a VT es T/2 del período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</a:t>
            </a:r>
            <a:r>
              <a:rPr lang="es-PA" dirty="0" err="1" smtClean="0">
                <a:sym typeface="Symbol" panose="05050102010706020507" pitchFamily="18" charset="2"/>
              </a:rPr>
              <a:t>aplcar</a:t>
            </a:r>
            <a:r>
              <a:rPr lang="es-PA" dirty="0" smtClean="0">
                <a:sym typeface="Symbol" panose="05050102010706020507" pitchFamily="18" charset="2"/>
              </a:rPr>
              <a:t> la ecuación de </a:t>
            </a:r>
            <a:r>
              <a:rPr lang="es-PA" dirty="0" err="1" smtClean="0">
                <a:sym typeface="Symbol" panose="05050102010706020507" pitchFamily="18" charset="2"/>
              </a:rPr>
              <a:t>lcapacior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T/2, I = </a:t>
            </a:r>
            <a:r>
              <a:rPr lang="es-PA" dirty="0" err="1" smtClean="0">
                <a:sym typeface="Symbol" panose="05050102010706020507" pitchFamily="18" charset="2"/>
              </a:rPr>
              <a:t>Vclmp</a:t>
            </a:r>
            <a:r>
              <a:rPr lang="es-PA" dirty="0" smtClean="0">
                <a:sym typeface="Symbol" panose="05050102010706020507" pitchFamily="18" charset="2"/>
              </a:rPr>
              <a:t>/R dv = 2V_t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f0 = 1/T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22" y="65454"/>
            <a:ext cx="3543072" cy="29468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675" y="2538709"/>
            <a:ext cx="2386585" cy="40150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62" y="5979200"/>
            <a:ext cx="1250484" cy="6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circuito la onda cuadrada es +/-5V, una onda triangular de +/-10V Y…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f0 varia de 10Hz a 10kHz.  Calcular los componentes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2V = 5 – 2*0.7 = 3.6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5/10 = 0.5 (R2 = 10k, R1 = 20k)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se debe variar de 1000:1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0 2.5M,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2.5k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f0 = 10kHz, C = 0.5/4(10k)(2.5k) = 5nF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Irmax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Rmin</a:t>
            </a:r>
            <a:r>
              <a:rPr lang="es-PA" dirty="0" smtClean="0">
                <a:sym typeface="Symbol" panose="05050102010706020507" pitchFamily="18" charset="2"/>
              </a:rPr>
              <a:t> = 5/2.5k = 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Ir2max =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R2 = 5/10k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corriente del puente es 1mA Ir3max = 2+0.5+1+1 = 4.5mA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5)/4.5 = 1.77k (1.5k y puente de diodos CA3039)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60" y="3498939"/>
            <a:ext cx="3875840" cy="33590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75" y="139081"/>
            <a:ext cx="1966983" cy="31383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94" y="4821696"/>
            <a:ext cx="1366363" cy="7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Este modelo es el de alta resistencia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/>
              <a:t> </a:t>
            </a:r>
            <a:r>
              <a:rPr lang="es-PA" dirty="0" smtClean="0"/>
              <a:t>– </a:t>
            </a:r>
            <a:r>
              <a:rPr lang="es-PA" dirty="0" err="1" smtClean="0"/>
              <a:t>Vn</a:t>
            </a:r>
            <a:r>
              <a:rPr lang="es-PA" dirty="0" smtClean="0"/>
              <a:t> = Rin * </a:t>
            </a:r>
            <a:r>
              <a:rPr lang="es-PA" dirty="0" err="1" smtClean="0"/>
              <a:t>Ip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 In</a:t>
            </a:r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-In =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)/Rin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Según la teoría y que la resistencia de entrada del operacional es muy alta (muchos </a:t>
            </a:r>
            <a:r>
              <a:rPr lang="es-PA" dirty="0" err="1" smtClean="0"/>
              <a:t>Megaohms</a:t>
            </a:r>
            <a:r>
              <a:rPr lang="es-PA" dirty="0" smtClean="0"/>
              <a:t>), el voltaje de entrada es diminuto</a:t>
            </a:r>
          </a:p>
          <a:p>
            <a:pPr lvl="2"/>
            <a:r>
              <a:rPr lang="es-PA" dirty="0" err="1" smtClean="0"/>
              <a:t>Ip</a:t>
            </a:r>
            <a:r>
              <a:rPr lang="es-PA" dirty="0" smtClean="0"/>
              <a:t> = - In </a:t>
            </a:r>
            <a:r>
              <a:rPr lang="es-PA" dirty="0" smtClean="0">
                <a:sym typeface="Symbol" panose="05050102010706020507" pitchFamily="18" charset="2"/>
              </a:rPr>
              <a:t>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amplificadores tienen alta ganancia de entrada habitualmente, el modelo equivalente 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07" y="1335097"/>
            <a:ext cx="3999023" cy="15996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553" y="4790394"/>
            <a:ext cx="4301217" cy="17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Control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de carga y descarga pueden ajustarse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+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D3 y D4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respectivamente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IH = (</a:t>
            </a:r>
            <a:r>
              <a:rPr lang="es-PA" dirty="0" err="1" smtClean="0">
                <a:sym typeface="Symbol" panose="05050102010706020507" pitchFamily="18" charset="2"/>
              </a:rPr>
              <a:t>Vlcamp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))/(Rh + R)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D4 y D3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</a:t>
            </a:r>
            <a:r>
              <a:rPr lang="es-PA" dirty="0" err="1" smtClean="0">
                <a:sym typeface="Symbol" panose="05050102010706020507" pitchFamily="18" charset="2"/>
              </a:rPr>
              <a:t>respect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(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)/(</a:t>
            </a:r>
            <a:r>
              <a:rPr lang="es-PA" dirty="0" err="1" smtClean="0">
                <a:sym typeface="Symbol" panose="05050102010706020507" pitchFamily="18" charset="2"/>
              </a:rPr>
              <a:t>Rl</a:t>
            </a:r>
            <a:r>
              <a:rPr lang="es-PA" dirty="0" smtClean="0">
                <a:sym typeface="Symbol" panose="05050102010706020507" pitchFamily="18" charset="2"/>
              </a:rPr>
              <a:t> + R)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Tiempos de carga y descarga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IL*TL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IH*TH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14" y="2594632"/>
            <a:ext cx="5618986" cy="33497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16" y="5266626"/>
            <a:ext cx="4621318" cy="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controlado Por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la f0 depende de Vi (VCO)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vi &gt; 0; k =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Hz/V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polaridad es controlada por el MOSFET-n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 = VCE(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0V Cuando el BJT se satura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VOH = VCC/(1 + R2/R1) = 10V Cuando el BJT esta apagado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= Vi/2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(vi  - vi/2)/2T = vi / 4R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scmit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tiene transiciones de rampa de 10V, la ecuación queda resumida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VTH – VTL = 10V la ecuación queda reducida a k = 1/80RC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10, C = 1.25nF, k = 1kHz/V.  Variando 10Hz a 10Hz es variar de 10MV a 10V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1" y="360607"/>
            <a:ext cx="6017526" cy="28633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77" y="4250109"/>
            <a:ext cx="2793270" cy="9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Triangular a Onda Seno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una onda triangular se pasa por un VTC (circuito de tiempo)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consigue aproximando por medio de un par de transistores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Degenerando el par diferencial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Cerca de 0 la pendiente es lineal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triangular al aproximarse el máximo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transistor se vuelve lineal y el otro logarítmico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= 0.2% de RI = 2.5VT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6.6VT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en este caso es el voltaje de la unión a 25°C que es 26mV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RI = 65mV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172mV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815" y="200605"/>
            <a:ext cx="2815444" cy="34100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279" y="3802118"/>
            <a:ext cx="3149982" cy="29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Diseñe un circuito convertidor de 1kHz, 5V 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Visualizar las ondas de entrada y salida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divisor de voltaje nos da de +/-5V a +/- 172mV para Q1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R7 es dado 65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debido a que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2.5VT =  R7*I = 2.5(65mV) = R7*1mA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00" y="981307"/>
            <a:ext cx="4155960" cy="32861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028" y="4476568"/>
            <a:ext cx="3278231" cy="21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cargando un capacitor y descargándolo…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rápidamente con un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correinte</a:t>
            </a:r>
            <a:r>
              <a:rPr lang="es-PA" dirty="0" smtClean="0">
                <a:sym typeface="Symbol" panose="05050102010706020507" pitchFamily="18" charset="2"/>
              </a:rPr>
              <a:t> del C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lelga</a:t>
            </a:r>
            <a:r>
              <a:rPr lang="es-PA" dirty="0" smtClean="0">
                <a:sym typeface="Symbol" panose="05050102010706020507" pitchFamily="18" charset="2"/>
              </a:rPr>
              <a:t> al convertidor V-I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la rampa sea positiva I1, vi &lt; 0.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Vpulse</a:t>
            </a:r>
            <a:r>
              <a:rPr lang="es-PA" dirty="0" smtClean="0">
                <a:sym typeface="Symbol" panose="05050102010706020507" pitchFamily="18" charset="2"/>
              </a:rPr>
              <a:t> = -15V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J1 entonces permite cargar 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al máximo permite que la resistencia tire a GND la señal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0 el </a:t>
            </a:r>
            <a:r>
              <a:rPr lang="es-PA" dirty="0" err="1" smtClean="0">
                <a:sym typeface="Symbol" panose="05050102010706020507" pitchFamily="18" charset="2"/>
              </a:rPr>
              <a:t>fet</a:t>
            </a:r>
            <a:r>
              <a:rPr lang="es-PA" dirty="0" smtClean="0">
                <a:sym typeface="Symbol" panose="05050102010706020507" pitchFamily="18" charset="2"/>
              </a:rPr>
              <a:t> se descarga rápidamente (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transición se da de -15 a 0V haciendo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 = R1C1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ecuacioens</a:t>
            </a:r>
            <a:r>
              <a:rPr lang="es-PA" dirty="0" smtClean="0">
                <a:sym typeface="Symbol" panose="05050102010706020507" pitchFamily="18" charset="2"/>
              </a:rPr>
              <a:t> obtenidas por,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, I = |vi|/R y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dv = VT siendo f0 = 1/(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) se obtienen…-&gt;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4894580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5766945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R = 90.9k, C = 2.2nF, f0 = </a:t>
            </a:r>
            <a:r>
              <a:rPr lang="es-PA" dirty="0" err="1" smtClean="0">
                <a:sym typeface="Symbol" panose="05050102010706020507" pitchFamily="18" charset="2"/>
              </a:rPr>
              <a:t>k|vi</a:t>
            </a:r>
            <a:r>
              <a:rPr lang="es-PA" dirty="0" smtClean="0">
                <a:sym typeface="Symbol" panose="05050102010706020507" pitchFamily="18" charset="2"/>
              </a:rPr>
              <a:t>|, k = 1kHz/V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Variando vi -10mV a -10V dará de 10Hz 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Llamados también oscilador controlado por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CCO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Tipicamente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ronan</a:t>
            </a:r>
            <a:r>
              <a:rPr lang="es-PA" dirty="0" smtClean="0">
                <a:sym typeface="Symbol" panose="05050102010706020507" pitchFamily="18" charset="2"/>
              </a:rPr>
              <a:t> de 16.3516Hz a 16.744kHz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Combinarlos con corriente de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SR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offset de entrada no es tan crítico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frecuencia más alta de oscilación es la que involucra TD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R4 = (R2||R3) X (RC/TD – 1) hace f0 lineal a 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3674444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4546809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Requieren mínimo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Dos configuraciones (capacitor aterrizado o tipos de emisor acoplado)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VCO de capacitor aterrizado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basan en descargar el capacitor a tierra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Incialmente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carga el C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VTH llega a VTH cambia de sentido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entonces descarga el C hasta VTL con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y 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conmuta nuevamente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e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son programables externamente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Mientras VTH sea en duración cercano a VTL será entonces parecida a un diente de sierra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10" y="2744128"/>
            <a:ext cx="3058755" cy="24969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65" y="2744128"/>
            <a:ext cx="2691149" cy="24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la controla RA Y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Q1 Q2 y seguido Q3 manejan las corrientes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vi/RA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vi/RB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funciona como 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= (2/3)VCC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VTL = (1/3)VCC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el FF de Q se satura, C empieza a cargar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CMP1 se dispara y borra el FF y activa Q7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2ib –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siendo 2ib &gt;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la corriente causa la descarga de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hace disparar el CMP2 y repite </a:t>
            </a:r>
            <a:r>
              <a:rPr lang="es-PA" dirty="0" err="1" smtClean="0">
                <a:sym typeface="Symbol" panose="05050102010706020507" pitchFamily="18" charset="2"/>
              </a:rPr>
              <a:t>elciclo</a:t>
            </a:r>
            <a:r>
              <a:rPr lang="es-PA" dirty="0" smtClean="0">
                <a:sym typeface="Symbol" panose="05050102010706020507" pitchFamily="18" charset="2"/>
              </a:rPr>
              <a:t> nuevamente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42" y="1771513"/>
            <a:ext cx="5067300" cy="3552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045" y="5348204"/>
            <a:ext cx="2658314" cy="623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45" y="6059339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RA = RB = R se logra una forma simétrica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k = 1.5/</a:t>
            </a:r>
            <a:r>
              <a:rPr lang="es-PA" dirty="0" err="1" smtClean="0">
                <a:sym typeface="Symbol" panose="05050102010706020507" pitchFamily="18" charset="2"/>
              </a:rPr>
              <a:t>RCVcc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siguiente figura se ve como se generan las ondas del 8038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32873" y="2202192"/>
            <a:ext cx="3590962" cy="5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configuración básica vi es derivado de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por medio de R1 y R2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lograr frecuencias desde 0.001Hz a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simetría </a:t>
            </a:r>
            <a:r>
              <a:rPr lang="es-PA" dirty="0" err="1" smtClean="0">
                <a:sym typeface="Symbol" panose="05050102010706020507" pitchFamily="18" charset="2"/>
              </a:rPr>
              <a:t>perfeta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vs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tienen que estar de 2:1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Conectando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en los pines 11 y 12 hace reducir el THD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picos de onda triangular y seno son 0.333Vcc y 0.22Vcc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ondas las tres están centradas 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independientes hacen el 8038 simétrico a tierra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55" y="2248777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73" y="3710461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55" y="2287685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569" y="2287685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Relación gráfica de las ecuaciones anteriores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está definido por: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 .  Debido a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Rin .  Debido a que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58" y="1853248"/>
            <a:ext cx="4397015" cy="2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 en el circuito especifique los componentes para f0 a 10kHz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asumimos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100uA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(15/5)/0.1 = 30k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0.3/(10kHz * 30kOhm) = 1nF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10k, </a:t>
            </a:r>
            <a:r>
              <a:rPr lang="es-PA" dirty="0" err="1" smtClean="0">
                <a:sym typeface="Symbol" panose="05050102010706020507" pitchFamily="18" charset="2"/>
              </a:rPr>
              <a:t>Rsym</a:t>
            </a:r>
            <a:r>
              <a:rPr lang="es-PA" dirty="0" smtClean="0">
                <a:sym typeface="Symbol" panose="05050102010706020507" pitchFamily="18" charset="2"/>
              </a:rPr>
              <a:t> = 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Recalculamos R como 30 – 5/2 = 27.5k (usar 27.4k)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273" y="331002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57" y="2694519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59" y="1041147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378" y="1055336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VCOs</a:t>
            </a:r>
            <a:r>
              <a:rPr lang="es-PA" dirty="0" smtClean="0">
                <a:sym typeface="Symbol" panose="05050102010706020507" pitchFamily="18" charset="2"/>
              </a:rPr>
              <a:t> de Emisor Acoplado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par Darlington acoplado y anclados por D1 y D2 los voltajes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Conducen cierto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comportamiento como el de un FF pero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formas de onda alternadas de C son controladas por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Noar</a:t>
            </a:r>
            <a:r>
              <a:rPr lang="es-PA" dirty="0" smtClean="0">
                <a:sym typeface="Symbol" panose="05050102010706020507" pitchFamily="18" charset="2"/>
              </a:rPr>
              <a:t> que las ondas de los emisores son una vs otra a un retardo igual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Simple y simétrico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Automaticamente</a:t>
            </a:r>
            <a:r>
              <a:rPr lang="es-PA" dirty="0" smtClean="0">
                <a:sym typeface="Symbol" panose="05050102010706020507" pitchFamily="18" charset="2"/>
              </a:rPr>
              <a:t> coordina su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satura los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r>
              <a:rPr lang="es-PA" dirty="0" smtClean="0">
                <a:sym typeface="Symbol" panose="05050102010706020507" pitchFamily="18" charset="2"/>
              </a:rPr>
              <a:t> a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83" y="446048"/>
            <a:ext cx="2584476" cy="31352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2" y="3947531"/>
            <a:ext cx="2847878" cy="26985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4374646"/>
            <a:ext cx="1528681" cy="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</a:t>
            </a:r>
            <a:r>
              <a:rPr lang="es-PA" dirty="0" err="1" smtClean="0">
                <a:sym typeface="Symbol" panose="05050102010706020507" pitchFamily="18" charset="2"/>
              </a:rPr>
              <a:t>Funcions</a:t>
            </a:r>
            <a:r>
              <a:rPr lang="es-PA" dirty="0" smtClean="0">
                <a:sym typeface="Symbol" panose="05050102010706020507" pitchFamily="18" charset="2"/>
              </a:rPr>
              <a:t> XR2206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 CCO para generar onda triangular y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la configuración básica simplemente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0.01Hz hasta 1MHz con THD = 0.5%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de la señal esta dada por el pin 3 (60mV /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 de R3)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pico de la onda seno s [25 + (5.1|| 5.1)]* 60mV = 1.65V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otra configuración muestra como operar en tiempos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y R2 controlan los tiempos a f1 = 1/R1C y f2 = 1/R2C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conocen como marca y espacio (frecuencias)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FSK son utilizados en circuitos de </a:t>
            </a:r>
            <a:r>
              <a:rPr lang="es-PA" dirty="0" err="1" smtClean="0">
                <a:sym typeface="Symbol" panose="05050102010706020507" pitchFamily="18" charset="2"/>
              </a:rPr>
              <a:t>telecom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13" y="389305"/>
            <a:ext cx="4426346" cy="26428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86" y="2195622"/>
            <a:ext cx="984688" cy="6287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3" y="4031983"/>
            <a:ext cx="4242800" cy="26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Acepta conversiones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k sigue siendo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tren de pulsos puede ser analizado mejor que una señal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VFC con un contador puede ser asociado a un voltímetro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Ampli</a:t>
            </a:r>
            <a:r>
              <a:rPr lang="es-PA" dirty="0" smtClean="0">
                <a:sym typeface="Symbol" panose="05050102010706020507" pitchFamily="18" charset="2"/>
              </a:rPr>
              <a:t> rango dinámico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Operan en alta s frecuencias (kHz o mayor)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error de linealidad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escalabilidad y factor de precisión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VFCs</a:t>
            </a:r>
            <a:r>
              <a:rPr lang="es-PA" dirty="0" smtClean="0">
                <a:sym typeface="Symbol" panose="05050102010706020507" pitchFamily="18" charset="2"/>
              </a:rPr>
              <a:t> pueden ser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Multivibradores de amplio barrido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Balanceadores de cargas</a:t>
            </a:r>
          </a:p>
        </p:txBody>
      </p:sp>
    </p:spTree>
    <p:extLst>
      <p:ext uri="{BB962C8B-B14F-4D97-AF65-F5344CB8AC3E}">
        <p14:creationId xmlns:p14="http://schemas.microsoft.com/office/powerpoint/2010/main" val="35949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Asociados como </a:t>
            </a:r>
            <a:r>
              <a:rPr lang="es-PA" dirty="0" err="1" smtClean="0">
                <a:sym typeface="Symbol" panose="05050102010706020507" pitchFamily="18" charset="2"/>
              </a:rPr>
              <a:t>multivibradors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(VFC)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producto popular es el AD537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VFC (Convertidor de Voltaje a Frecuencia)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una referencia de precisión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1/(10RC)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 es proporcional a la temperatura (1mV/K)*T… VT = 298.2mV a 25°C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1/(RC*10^4 K)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 = 10k, C = 1nF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10Hz/K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83" y="949737"/>
            <a:ext cx="5086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cirucito</a:t>
            </a:r>
            <a:r>
              <a:rPr lang="es-PA" dirty="0" smtClean="0">
                <a:sym typeface="Symbol" panose="05050102010706020507" pitchFamily="18" charset="2"/>
              </a:rPr>
              <a:t> es un convertidor de °C-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10Hz/°C.  Especificar la calibración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0°C = 273.2K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1mV/K * T = 0.2732V f0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debe ver una caída cada 0.2732V.  0.2732/R3 = (1 – 0.2732)/R2, R2 = 2.563R3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10Hz/°C queremos 10 ) 1/(10^4RC)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= R1 + R2||R3.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C = 3.9nF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 = 2.564, R3 = 2.74k, R2 = 2.66*2.74 = 7.29k  (6.34k en serie con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R1 = 2.564 – (2.74||7.29) = 573 (usar 324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en serie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de 500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calibrar debe ajustar R2 desde f0 = 0Hz a 0°C y lograr f0 = 1kHz a 100°C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6646127" y="46581"/>
            <a:ext cx="5469435" cy="34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</a:t>
            </a:r>
            <a:r>
              <a:rPr lang="es-PA" dirty="0" err="1" smtClean="0">
                <a:sym typeface="Symbol" panose="05050102010706020507" pitchFamily="18" charset="2"/>
              </a:rPr>
              <a:t>utilziarlos</a:t>
            </a:r>
            <a:r>
              <a:rPr lang="es-PA" dirty="0" smtClean="0">
                <a:sym typeface="Symbol" panose="05050102010706020507" pitchFamily="18" charset="2"/>
              </a:rPr>
              <a:t> para transmitir data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modulación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off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5.3mA es el resultado de 1.2 + [5 – VEB3 – VCE2]/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7052295" y="161116"/>
            <a:ext cx="5040964" cy="31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carga que suple al C con carga continua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Proporcional al voltaje de entrada 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Proporciona también descarga de f0 fuera del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OA convierte el Vi a corriente por medio de i1 = vi/R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R casi siempre se </a:t>
            </a:r>
            <a:r>
              <a:rPr lang="es-PA" dirty="0" err="1" smtClean="0">
                <a:sym typeface="Symbol" panose="05050102010706020507" pitchFamily="18" charset="2"/>
              </a:rPr>
              <a:t>escoje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r>
              <a:rPr lang="es-PA" dirty="0" smtClean="0">
                <a:sym typeface="Symbol" panose="05050102010706020507" pitchFamily="18" charset="2"/>
              </a:rPr>
              <a:t> &lt;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SW abierto la corriente fluye a través de C1 y hace rampa descendente.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a 0 el comparador se dispara y hace un pulso preciso que dura el intervalo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esta ajustado por C.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simplicidad se usa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cerrar el SW hace que la corriente sea 1ma –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Fluye fuera del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rampa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es entonces                      y el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no influye en el </a:t>
            </a:r>
            <a:r>
              <a:rPr lang="es-PA" dirty="0" err="1" smtClean="0">
                <a:sym typeface="Symbol" panose="05050102010706020507" pitchFamily="18" charset="2"/>
              </a:rPr>
              <a:t>funcioanmiento</a:t>
            </a:r>
            <a:r>
              <a:rPr lang="es-PA" dirty="0" smtClean="0">
                <a:sym typeface="Symbol" panose="05050102010706020507" pitchFamily="18" charset="2"/>
              </a:rPr>
              <a:t> del circuito sin embargo recomiendan Dv1 = 2.5V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57" y="2178824"/>
            <a:ext cx="1647166" cy="7197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425" y="3898435"/>
            <a:ext cx="3575275" cy="361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986" y="4259766"/>
            <a:ext cx="1198291" cy="5083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936" y="4349248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 la entrada es de 10V a escala completa de salida de 100kHz.  Especificar los componentes para ajuste de escala completa y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T = 1/10^5 = 10us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es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= D*T = 2.5us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2.5*10^6 * 10^-3/7.5 = 333pF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 = 10/(7.5*330pF*10^5Hz) = 40.4k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dv1 = 2.5V, C1 = (10^-3*2.5*10^-6)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r>
              <a:rPr lang="es-PA" dirty="0" smtClean="0">
                <a:sym typeface="Symbol" panose="05050102010706020507" pitchFamily="18" charset="2"/>
              </a:rPr>
              <a:t> RA = 62ohm RB = 150k </a:t>
            </a:r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c</a:t>
            </a:r>
            <a:r>
              <a:rPr lang="es-PA" dirty="0" smtClean="0">
                <a:sym typeface="Symbol" panose="05050102010706020507" pitchFamily="18" charset="2"/>
              </a:rPr>
              <a:t> = 100k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hacer calibración igual a el ejemplo anterior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3" y="3055516"/>
            <a:ext cx="4876800" cy="34679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89" y="1118946"/>
            <a:ext cx="1198291" cy="5083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670" y="1144803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circuito modelado del amplificador es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el amplificador </a:t>
            </a:r>
            <a:r>
              <a:rPr lang="es-PA" dirty="0" err="1" smtClean="0"/>
              <a:t>operacioan</a:t>
            </a:r>
            <a:r>
              <a:rPr lang="es-PA" dirty="0" smtClean="0"/>
              <a:t> ideal tenemos</a:t>
            </a:r>
          </a:p>
          <a:p>
            <a:r>
              <a:rPr lang="es-PA" dirty="0" smtClean="0"/>
              <a:t>K es infinito porque </a:t>
            </a:r>
            <a:r>
              <a:rPr lang="es-PA" dirty="0" err="1" smtClean="0"/>
              <a:t>vin</a:t>
            </a:r>
            <a:r>
              <a:rPr lang="es-PA" dirty="0" smtClean="0"/>
              <a:t> = 0 y </a:t>
            </a:r>
            <a:r>
              <a:rPr lang="es-PA" dirty="0" err="1" smtClean="0"/>
              <a:t>vp</a:t>
            </a:r>
            <a:r>
              <a:rPr lang="es-PA" dirty="0" smtClean="0"/>
              <a:t> = </a:t>
            </a:r>
            <a:r>
              <a:rPr lang="es-PA" dirty="0" err="1" smtClean="0"/>
              <a:t>vn</a:t>
            </a:r>
            <a:endParaRPr lang="es-PA" dirty="0" smtClean="0"/>
          </a:p>
          <a:p>
            <a:r>
              <a:rPr lang="es-PA" dirty="0" smtClean="0"/>
              <a:t>Rin es infinito porque </a:t>
            </a:r>
            <a:r>
              <a:rPr lang="es-PA" dirty="0" err="1" smtClean="0"/>
              <a:t>ip</a:t>
            </a:r>
            <a:r>
              <a:rPr lang="es-PA" dirty="0" smtClean="0"/>
              <a:t> = -in = 0</a:t>
            </a:r>
          </a:p>
          <a:p>
            <a:r>
              <a:rPr lang="es-PA" dirty="0" err="1" smtClean="0"/>
              <a:t>Rout</a:t>
            </a:r>
            <a:r>
              <a:rPr lang="es-PA" dirty="0" smtClean="0"/>
              <a:t> = 0.  Idealmente puede proveer infinita potencia a la salida</a:t>
            </a:r>
          </a:p>
          <a:p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366" y="1229360"/>
            <a:ext cx="44980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Conversión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Operación inversa donde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kfi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K es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V/Hz (por ejemplo tacómetros)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volver a configurar un VFC como FVC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Derivando la salida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está en función de como opera el integrador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relación de fi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C es determinado a un valor de D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rizo máximo es de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está gobernado por la constante de tiempo tau = RC1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29516"/>
          <a:stretch/>
        </p:blipFill>
        <p:spPr>
          <a:xfrm>
            <a:off x="8422555" y="79942"/>
            <a:ext cx="3464645" cy="3427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06" y="3451231"/>
            <a:ext cx="2005494" cy="34067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19" y="4345374"/>
            <a:ext cx="2660999" cy="338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574" y="4345373"/>
            <a:ext cx="1253695" cy="391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470" y="5221521"/>
            <a:ext cx="2287947" cy="3540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980" y="5174726"/>
            <a:ext cx="1438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</a:t>
            </a:r>
            <a:r>
              <a:rPr lang="es-PA" dirty="0" err="1" smtClean="0">
                <a:sym typeface="Symbol" panose="05050102010706020507" pitchFamily="18" charset="2"/>
              </a:rPr>
              <a:t>oberva</a:t>
            </a:r>
            <a:r>
              <a:rPr lang="es-PA" dirty="0" smtClean="0">
                <a:sym typeface="Symbol" panose="05050102010706020507" pitchFamily="18" charset="2"/>
              </a:rPr>
              <a:t> como convertir por </a:t>
            </a:r>
            <a:r>
              <a:rPr lang="es-PA" dirty="0" err="1" smtClean="0">
                <a:sym typeface="Symbol" panose="05050102010706020507" pitchFamily="18" charset="2"/>
              </a:rPr>
              <a:t>optoacoplamiento</a:t>
            </a:r>
            <a:r>
              <a:rPr lang="es-PA" dirty="0" smtClean="0">
                <a:sym typeface="Symbol" panose="05050102010706020507" pitchFamily="18" charset="2"/>
              </a:rPr>
              <a:t> de VF-FV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circuito se utiliza en aplicaciones de acople por medio de fibra óptica o transformadores de 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14" y="3330238"/>
            <a:ext cx="7076324" cy="2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3424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Mantienen un voltaje a la salida independientemente de la entrada</a:t>
            </a:r>
          </a:p>
          <a:p>
            <a:r>
              <a:rPr lang="es-PA" dirty="0" smtClean="0"/>
              <a:t>Parámetros</a:t>
            </a:r>
          </a:p>
          <a:p>
            <a:pPr lvl="1"/>
            <a:r>
              <a:rPr lang="es-PA" dirty="0" smtClean="0"/>
              <a:t>Regulación de Línea</a:t>
            </a:r>
          </a:p>
          <a:p>
            <a:pPr lvl="1"/>
            <a:r>
              <a:rPr lang="es-PA" dirty="0" smtClean="0"/>
              <a:t>Regulación de Carga</a:t>
            </a:r>
          </a:p>
          <a:p>
            <a:pPr lvl="1"/>
            <a:r>
              <a:rPr lang="es-PA" dirty="0" smtClean="0"/>
              <a:t>Coeficiente Térmico</a:t>
            </a:r>
          </a:p>
          <a:p>
            <a:r>
              <a:rPr lang="es-PA" dirty="0" smtClean="0"/>
              <a:t>Regulación de Línea y Carga</a:t>
            </a:r>
          </a:p>
          <a:p>
            <a:pPr lvl="1"/>
            <a:r>
              <a:rPr lang="es-PA" dirty="0" smtClean="0"/>
              <a:t>Llamado regulación de entrada o regulación de suministro</a:t>
            </a:r>
          </a:p>
          <a:p>
            <a:pPr lvl="1"/>
            <a:r>
              <a:rPr lang="es-PA" dirty="0" smtClean="0"/>
              <a:t>Mantiene la señal de salida</a:t>
            </a:r>
          </a:p>
          <a:p>
            <a:pPr lvl="2"/>
            <a:r>
              <a:rPr lang="es-PA" dirty="0" smtClean="0"/>
              <a:t>Entrada = Voltaje no regulado o voltaje con baja calidad</a:t>
            </a:r>
          </a:p>
          <a:p>
            <a:pPr lvl="1"/>
            <a:r>
              <a:rPr lang="es-PA" dirty="0" smtClean="0"/>
              <a:t>Derivado de una señal de 60Hz proveniente de un PT (Transformador de Potencial)</a:t>
            </a:r>
          </a:p>
          <a:p>
            <a:pPr lvl="1"/>
            <a:r>
              <a:rPr lang="es-PA" dirty="0" smtClean="0"/>
              <a:t>El circuito de diodo y capacitor minimizan el rizo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37" y="5859152"/>
            <a:ext cx="2813010" cy="7869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72" y="5859151"/>
            <a:ext cx="3887647" cy="7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Otro parámetro es el RRR (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Rejection</a:t>
            </a:r>
            <a:r>
              <a:rPr lang="es-PA" dirty="0" smtClean="0"/>
              <a:t> Ratio) expresado en decibeles</a:t>
            </a:r>
          </a:p>
          <a:p>
            <a:pPr lvl="1"/>
            <a:r>
              <a:rPr lang="es-PA" dirty="0" err="1" smtClean="0"/>
              <a:t>Vro</a:t>
            </a:r>
            <a:r>
              <a:rPr lang="es-PA" dirty="0" smtClean="0"/>
              <a:t> = voltaje de rizo de salida			</a:t>
            </a:r>
            <a:r>
              <a:rPr lang="es-PA" dirty="0" err="1" smtClean="0"/>
              <a:t>Vri</a:t>
            </a:r>
            <a:r>
              <a:rPr lang="es-PA" dirty="0" smtClean="0"/>
              <a:t> = voltaje de rizo de entrada</a:t>
            </a:r>
          </a:p>
          <a:p>
            <a:pPr lvl="1"/>
            <a:r>
              <a:rPr lang="es-PA" dirty="0" smtClean="0"/>
              <a:t>Especificado a 120Hz</a:t>
            </a:r>
          </a:p>
          <a:p>
            <a:r>
              <a:rPr lang="es-PA" dirty="0" smtClean="0"/>
              <a:t>La regulación de carga nos dice como el circuito mantiene le voltaje</a:t>
            </a:r>
          </a:p>
          <a:p>
            <a:r>
              <a:rPr lang="es-PA" dirty="0" smtClean="0"/>
              <a:t>Referencias de Voltaje y Reguladores de Voltaje “deben comportarse idealmente”</a:t>
            </a:r>
          </a:p>
          <a:p>
            <a:pPr lvl="1"/>
            <a:r>
              <a:rPr lang="es-PA" dirty="0" smtClean="0"/>
              <a:t>V = </a:t>
            </a:r>
            <a:r>
              <a:rPr lang="es-PA" dirty="0" err="1" smtClean="0"/>
              <a:t>Vo</a:t>
            </a:r>
            <a:r>
              <a:rPr lang="es-PA" dirty="0" smtClean="0"/>
              <a:t>	[El voltaje de salida debe ser constante]}</a:t>
            </a:r>
          </a:p>
          <a:p>
            <a:pPr lvl="1"/>
            <a:endParaRPr lang="es-PA" dirty="0"/>
          </a:p>
          <a:p>
            <a:r>
              <a:rPr lang="es-PA" dirty="0" smtClean="0"/>
              <a:t>Ejemplo.  El UA7805 indica un </a:t>
            </a:r>
            <a:r>
              <a:rPr lang="es-PA" dirty="0" err="1" smtClean="0"/>
              <a:t>dVo</a:t>
            </a:r>
            <a:r>
              <a:rPr lang="es-PA" dirty="0" smtClean="0"/>
              <a:t> de 3mV cuando Vi varia de 7V a 25V.  </a:t>
            </a:r>
            <a:r>
              <a:rPr lang="es-PA" dirty="0" err="1" smtClean="0"/>
              <a:t>dVo</a:t>
            </a:r>
            <a:r>
              <a:rPr lang="es-PA" dirty="0" smtClean="0"/>
              <a:t> es 5mV cuando </a:t>
            </a:r>
            <a:r>
              <a:rPr lang="es-PA" dirty="0" err="1" smtClean="0"/>
              <a:t>Io</a:t>
            </a:r>
            <a:r>
              <a:rPr lang="es-PA" dirty="0" smtClean="0"/>
              <a:t> varia de 0.25A a 0.75A. RRR = 78db a 120Hz</a:t>
            </a:r>
          </a:p>
          <a:p>
            <a:pPr lvl="1"/>
            <a:r>
              <a:rPr lang="es-PA" dirty="0" smtClean="0"/>
              <a:t>Regulación de línea y carga</a:t>
            </a:r>
          </a:p>
          <a:p>
            <a:pPr lvl="1"/>
            <a:r>
              <a:rPr lang="es-PA" dirty="0" smtClean="0"/>
              <a:t>Impedancia de Salida</a:t>
            </a:r>
          </a:p>
          <a:p>
            <a:pPr lvl="1"/>
            <a:r>
              <a:rPr lang="es-PA" dirty="0" smtClean="0"/>
              <a:t>Estimar </a:t>
            </a:r>
            <a:r>
              <a:rPr lang="es-PA" dirty="0" err="1" smtClean="0"/>
              <a:t>Vro</a:t>
            </a:r>
            <a:r>
              <a:rPr lang="es-PA" dirty="0" smtClean="0"/>
              <a:t> para cada </a:t>
            </a:r>
            <a:r>
              <a:rPr lang="es-PA" dirty="0" err="1" smtClean="0"/>
              <a:t>Vri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793" y="1175201"/>
            <a:ext cx="2195468" cy="7273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184" y="2410192"/>
            <a:ext cx="2319072" cy="6138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06" y="3415363"/>
            <a:ext cx="3042710" cy="6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/>
              <a:t>Ejemplo.  El UA7805 indica un </a:t>
            </a:r>
            <a:r>
              <a:rPr lang="es-PA" dirty="0" err="1"/>
              <a:t>dVo</a:t>
            </a:r>
            <a:r>
              <a:rPr lang="es-PA" dirty="0"/>
              <a:t> de 3mV cuando Vi varia de 7V a 25V.  </a:t>
            </a:r>
            <a:r>
              <a:rPr lang="es-PA" dirty="0" err="1"/>
              <a:t>dVo</a:t>
            </a:r>
            <a:r>
              <a:rPr lang="es-PA" dirty="0"/>
              <a:t> es 5mV cuando </a:t>
            </a:r>
            <a:r>
              <a:rPr lang="es-PA" dirty="0" err="1"/>
              <a:t>Io</a:t>
            </a:r>
            <a:r>
              <a:rPr lang="es-PA" dirty="0"/>
              <a:t> varia de 0.25A a 0.75ª. RRR = 78db a 120Hz</a:t>
            </a:r>
          </a:p>
          <a:p>
            <a:pPr lvl="1"/>
            <a:r>
              <a:rPr lang="es-PA" dirty="0"/>
              <a:t>Regulación de línea y carga</a:t>
            </a:r>
          </a:p>
          <a:p>
            <a:pPr lvl="1"/>
            <a:r>
              <a:rPr lang="es-PA" dirty="0"/>
              <a:t>Impedancia de Salida</a:t>
            </a:r>
          </a:p>
          <a:p>
            <a:pPr lvl="1"/>
            <a:r>
              <a:rPr lang="es-PA" dirty="0"/>
              <a:t>Estimar </a:t>
            </a:r>
            <a:r>
              <a:rPr lang="es-PA" dirty="0" err="1"/>
              <a:t>Vro</a:t>
            </a:r>
            <a:r>
              <a:rPr lang="es-PA" dirty="0"/>
              <a:t> para cada </a:t>
            </a:r>
            <a:r>
              <a:rPr lang="es-PA" dirty="0" err="1" smtClean="0"/>
              <a:t>Vri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Regulación de Línea = (3mV)/(25 – 7) = 0.17mV/V… 100*(0.17mV/V)/5V = 0.0033/V</a:t>
            </a:r>
          </a:p>
          <a:p>
            <a:r>
              <a:rPr lang="es-PA" dirty="0" smtClean="0"/>
              <a:t>Regulación de Carga = (5mV)/(0.75 – 0.25) = 10mV/A… 100*(10mV/A)/5V = 0.2%/A</a:t>
            </a:r>
          </a:p>
          <a:p>
            <a:r>
              <a:rPr lang="es-PA" dirty="0" smtClean="0"/>
              <a:t>Impedancia = </a:t>
            </a:r>
            <a:r>
              <a:rPr lang="es-PA" dirty="0" err="1" smtClean="0"/>
              <a:t>dVo</a:t>
            </a:r>
            <a:r>
              <a:rPr lang="es-PA" dirty="0" smtClean="0"/>
              <a:t>/</a:t>
            </a:r>
            <a:r>
              <a:rPr lang="es-PA" dirty="0" err="1" smtClean="0"/>
              <a:t>dIo</a:t>
            </a:r>
            <a:r>
              <a:rPr lang="es-PA" dirty="0" smtClean="0"/>
              <a:t> = 0.01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err="1" smtClean="0"/>
              <a:t>Vro</a:t>
            </a:r>
            <a:r>
              <a:rPr lang="es-PA" dirty="0" smtClean="0"/>
              <a:t> = </a:t>
            </a:r>
            <a:r>
              <a:rPr lang="es-PA" dirty="0" err="1" smtClean="0"/>
              <a:t>Vri</a:t>
            </a:r>
            <a:r>
              <a:rPr lang="es-PA" dirty="0" smtClean="0"/>
              <a:t>/10^(78/120) = 0.126 x 10^-3 </a:t>
            </a:r>
            <a:r>
              <a:rPr lang="es-PA" dirty="0" err="1" smtClean="0"/>
              <a:t>Vri</a:t>
            </a:r>
            <a:r>
              <a:rPr lang="es-PA" dirty="0" smtClean="0"/>
              <a:t>… 1V@120Hz causarán 0.126mV de rizo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58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Coeficiente Térmico</a:t>
            </a:r>
          </a:p>
          <a:p>
            <a:r>
              <a:rPr lang="es-PA" dirty="0" smtClean="0"/>
              <a:t>Habilidad del circuito de mantener el voltaje sin importar la temperatura</a:t>
            </a:r>
          </a:p>
          <a:p>
            <a:pPr lvl="1"/>
            <a:r>
              <a:rPr lang="es-PA" dirty="0" smtClean="0"/>
              <a:t>TC se expresa en </a:t>
            </a:r>
            <a:r>
              <a:rPr lang="es-PA" dirty="0" err="1" smtClean="0"/>
              <a:t>mV</a:t>
            </a:r>
            <a:r>
              <a:rPr lang="es-PA" dirty="0" smtClean="0"/>
              <a:t>/°C</a:t>
            </a:r>
          </a:p>
          <a:p>
            <a:pPr lvl="1"/>
            <a:r>
              <a:rPr lang="es-PA" dirty="0" smtClean="0"/>
              <a:t>Si reemplazamos los 100 por 1M nos da en partes por millón (ppm)</a:t>
            </a:r>
          </a:p>
          <a:p>
            <a:endParaRPr lang="es-PA" dirty="0"/>
          </a:p>
          <a:p>
            <a:r>
              <a:rPr lang="es-PA" dirty="0" smtClean="0"/>
              <a:t>Ejemplo:  De la hoja de datos del REF101KM (voltaje de referencia de 10V preciso)</a:t>
            </a:r>
          </a:p>
          <a:p>
            <a:r>
              <a:rPr lang="es-PA" dirty="0" smtClean="0"/>
              <a:t>Regulación de línea = 0.001%/V, regulación de carga = 0.001%/</a:t>
            </a:r>
            <a:r>
              <a:rPr lang="es-PA" dirty="0" err="1" smtClean="0"/>
              <a:t>mA</a:t>
            </a:r>
            <a:r>
              <a:rPr lang="es-PA" dirty="0" smtClean="0"/>
              <a:t>, </a:t>
            </a:r>
            <a:r>
              <a:rPr lang="es-PA" dirty="0" err="1" smtClean="0"/>
              <a:t>TCmax</a:t>
            </a:r>
            <a:r>
              <a:rPr lang="es-PA" dirty="0" smtClean="0"/>
              <a:t> = 1ppm/°C</a:t>
            </a:r>
          </a:p>
          <a:p>
            <a:r>
              <a:rPr lang="es-PA" dirty="0" smtClean="0"/>
              <a:t>Encontrar la variación de </a:t>
            </a:r>
            <a:r>
              <a:rPr lang="es-PA" dirty="0" err="1" smtClean="0"/>
              <a:t>Vo</a:t>
            </a:r>
            <a:r>
              <a:rPr lang="es-PA" dirty="0" smtClean="0"/>
              <a:t> debido a:</a:t>
            </a:r>
          </a:p>
          <a:p>
            <a:pPr lvl="1"/>
            <a:r>
              <a:rPr lang="es-PA" dirty="0" smtClean="0"/>
              <a:t>Un cambio de 13.5V a 35V</a:t>
            </a:r>
          </a:p>
          <a:p>
            <a:pPr lvl="1"/>
            <a:r>
              <a:rPr lang="es-PA" dirty="0" smtClean="0"/>
              <a:t>Una cambio de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10mA en </a:t>
            </a:r>
            <a:r>
              <a:rPr lang="es-PA" dirty="0" err="1" smtClean="0"/>
              <a:t>Io</a:t>
            </a:r>
            <a:endParaRPr lang="es-PA" dirty="0" smtClean="0"/>
          </a:p>
          <a:p>
            <a:pPr lvl="1"/>
            <a:r>
              <a:rPr lang="es-PA" dirty="0" smtClean="0"/>
              <a:t>Cambio de Temperatura de 0 a 70°C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7" y="1206712"/>
            <a:ext cx="1696113" cy="6643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514" y="1923945"/>
            <a:ext cx="2203745" cy="4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De la hoja de datos del REF101KM (voltaje de referencia de 10V preciso)</a:t>
            </a:r>
          </a:p>
          <a:p>
            <a:r>
              <a:rPr lang="es-PA" dirty="0" smtClean="0"/>
              <a:t>Regulación de línea = 0.001%/V, regulación de carga = 0.001%/</a:t>
            </a:r>
            <a:r>
              <a:rPr lang="es-PA" dirty="0" err="1" smtClean="0"/>
              <a:t>mA</a:t>
            </a:r>
            <a:r>
              <a:rPr lang="es-PA" dirty="0" smtClean="0"/>
              <a:t>, </a:t>
            </a:r>
            <a:r>
              <a:rPr lang="es-PA" dirty="0" err="1" smtClean="0"/>
              <a:t>TCmax</a:t>
            </a:r>
            <a:r>
              <a:rPr lang="es-PA" dirty="0" smtClean="0"/>
              <a:t> = 1ppm/°C</a:t>
            </a:r>
          </a:p>
          <a:p>
            <a:r>
              <a:rPr lang="es-PA" dirty="0" smtClean="0"/>
              <a:t>Encontrar la variación de </a:t>
            </a:r>
            <a:r>
              <a:rPr lang="es-PA" dirty="0" err="1" smtClean="0"/>
              <a:t>Vo</a:t>
            </a:r>
            <a:r>
              <a:rPr lang="es-PA" dirty="0" smtClean="0"/>
              <a:t> debido a:</a:t>
            </a:r>
          </a:p>
          <a:p>
            <a:pPr lvl="1"/>
            <a:r>
              <a:rPr lang="es-PA" dirty="0" smtClean="0"/>
              <a:t>Un cambio de 13.5V a 35V</a:t>
            </a:r>
          </a:p>
          <a:p>
            <a:pPr lvl="1"/>
            <a:r>
              <a:rPr lang="es-PA" dirty="0" smtClean="0"/>
              <a:t>Una cambio de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10mA en </a:t>
            </a:r>
            <a:r>
              <a:rPr lang="es-PA" dirty="0" err="1" smtClean="0"/>
              <a:t>Io</a:t>
            </a:r>
            <a:endParaRPr lang="es-PA" dirty="0" smtClean="0"/>
          </a:p>
          <a:p>
            <a:pPr lvl="1"/>
            <a:r>
              <a:rPr lang="es-PA" dirty="0" smtClean="0"/>
              <a:t>Cambio de Temperatura de 0 a 70°C</a:t>
            </a:r>
          </a:p>
          <a:p>
            <a:pPr lvl="1"/>
            <a:endParaRPr lang="es-PA" dirty="0"/>
          </a:p>
          <a:p>
            <a:r>
              <a:rPr lang="es-PA" dirty="0" smtClean="0"/>
              <a:t>0.001%/</a:t>
            </a:r>
            <a:r>
              <a:rPr lang="es-PA" dirty="0" err="1" smtClean="0"/>
              <a:t>mA</a:t>
            </a:r>
            <a:r>
              <a:rPr lang="es-PA" dirty="0" smtClean="0"/>
              <a:t> = 100(</a:t>
            </a:r>
            <a:r>
              <a:rPr lang="es-PA" dirty="0" err="1" smtClean="0"/>
              <a:t>dVo</a:t>
            </a:r>
            <a:r>
              <a:rPr lang="es-PA" dirty="0" smtClean="0"/>
              <a:t>/10)/(35 – 13.5)    </a:t>
            </a:r>
            <a:r>
              <a:rPr lang="es-PA" dirty="0" err="1" smtClean="0"/>
              <a:t>dVo</a:t>
            </a:r>
            <a:r>
              <a:rPr lang="es-PA" dirty="0" smtClean="0"/>
              <a:t> = 2.15mV</a:t>
            </a:r>
          </a:p>
          <a:p>
            <a:r>
              <a:rPr lang="es-PA" dirty="0" smtClean="0"/>
              <a:t>0.001%/</a:t>
            </a:r>
            <a:r>
              <a:rPr lang="es-PA" dirty="0" err="1" smtClean="0"/>
              <a:t>Ma</a:t>
            </a:r>
            <a:r>
              <a:rPr lang="es-PA" dirty="0" smtClean="0"/>
              <a:t> = 100(</a:t>
            </a:r>
            <a:r>
              <a:rPr lang="es-PA" dirty="0" err="1" smtClean="0"/>
              <a:t>dVo</a:t>
            </a:r>
            <a:r>
              <a:rPr lang="es-PA" dirty="0" smtClean="0"/>
              <a:t>/10)/(</a:t>
            </a:r>
            <a:r>
              <a:rPr lang="es-PA" dirty="0" smtClean="0">
                <a:sym typeface="Symbol" panose="05050102010706020507" pitchFamily="18" charset="2"/>
              </a:rPr>
              <a:t>10mA)   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= 1mV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1ppm/°C = 10^6 * (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/10)/(70°C)    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= 0.7mV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 tenemos que de 0.1 a 10Hz hay 6V de variación y 50ppm/1000hrs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es lo mismo a que hay un cambio de voltaje de 0.5mV cada 42 días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357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Ejemplos ilustrativos</a:t>
            </a:r>
          </a:p>
          <a:p>
            <a:r>
              <a:rPr lang="es-PA" dirty="0" smtClean="0"/>
              <a:t>Entrada de voltaje con ruido		Circuito Regulador				Voltaje de Salida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zener</a:t>
            </a:r>
            <a:r>
              <a:rPr lang="es-PA" dirty="0" smtClean="0"/>
              <a:t> al 50% de operación</a:t>
            </a:r>
          </a:p>
          <a:p>
            <a:r>
              <a:rPr lang="es-PA" dirty="0" smtClean="0"/>
              <a:t>6.8V, 0.5W, 10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err="1" smtClean="0"/>
              <a:t>Iz</a:t>
            </a:r>
            <a:r>
              <a:rPr lang="es-PA" dirty="0" smtClean="0"/>
              <a:t> = </a:t>
            </a:r>
            <a:r>
              <a:rPr lang="es-PA" dirty="0" err="1" smtClean="0"/>
              <a:t>Pz</a:t>
            </a:r>
            <a:r>
              <a:rPr lang="es-PA" dirty="0" smtClean="0"/>
              <a:t>/</a:t>
            </a:r>
            <a:r>
              <a:rPr lang="es-PA" dirty="0" err="1" smtClean="0"/>
              <a:t>Vz</a:t>
            </a:r>
            <a:r>
              <a:rPr lang="es-PA" dirty="0" smtClean="0"/>
              <a:t> * %p = 0.5/6.8 * 0.5</a:t>
            </a:r>
          </a:p>
          <a:p>
            <a:r>
              <a:rPr lang="es-PA" dirty="0" err="1" smtClean="0"/>
              <a:t>Iz</a:t>
            </a:r>
            <a:r>
              <a:rPr lang="es-PA" dirty="0" smtClean="0"/>
              <a:t> = 37mA</a:t>
            </a:r>
          </a:p>
          <a:p>
            <a:r>
              <a:rPr lang="es-PA" dirty="0" err="1" smtClean="0"/>
              <a:t>Vz</a:t>
            </a:r>
            <a:r>
              <a:rPr lang="es-PA" dirty="0" smtClean="0"/>
              <a:t> = 6.8V – 10ohms*37mA</a:t>
            </a:r>
          </a:p>
          <a:p>
            <a:r>
              <a:rPr lang="es-PA" dirty="0" err="1" smtClean="0"/>
              <a:t>Vz</a:t>
            </a:r>
            <a:r>
              <a:rPr lang="es-PA" dirty="0" smtClean="0"/>
              <a:t> = 6.43V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5" y="2282166"/>
            <a:ext cx="2219631" cy="1812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74" y="2282166"/>
            <a:ext cx="2659278" cy="2096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020" y="2282166"/>
            <a:ext cx="2477644" cy="20964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37" y="4364447"/>
            <a:ext cx="2617541" cy="24935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15" y="4625539"/>
            <a:ext cx="4041170" cy="20205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485" y="4625539"/>
            <a:ext cx="1845078" cy="3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Ejemplos ilustrativos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zener</a:t>
            </a:r>
            <a:r>
              <a:rPr lang="es-PA" dirty="0" smtClean="0"/>
              <a:t> puede ser modelado por una fuente y una resistencia</a:t>
            </a:r>
          </a:p>
          <a:p>
            <a:r>
              <a:rPr lang="es-PA" dirty="0" smtClean="0"/>
              <a:t>La resistencia que satisface el circuito es</a:t>
            </a:r>
          </a:p>
          <a:p>
            <a:r>
              <a:rPr lang="es-PA" dirty="0" err="1" smtClean="0"/>
              <a:t>Izmin</a:t>
            </a:r>
            <a:r>
              <a:rPr lang="es-PA" dirty="0" smtClean="0"/>
              <a:t> se </a:t>
            </a:r>
            <a:r>
              <a:rPr lang="es-PA" dirty="0" err="1" smtClean="0"/>
              <a:t>escoje</a:t>
            </a:r>
            <a:r>
              <a:rPr lang="es-PA" dirty="0" smtClean="0"/>
              <a:t> </a:t>
            </a:r>
            <a:r>
              <a:rPr lang="es-PA" dirty="0" err="1" smtClean="0"/>
              <a:t>aprox</a:t>
            </a:r>
            <a:r>
              <a:rPr lang="es-PA" dirty="0" smtClean="0"/>
              <a:t> a</a:t>
            </a:r>
          </a:p>
          <a:p>
            <a:endParaRPr lang="es-PA" dirty="0"/>
          </a:p>
          <a:p>
            <a:r>
              <a:rPr lang="es-PA" dirty="0" smtClean="0"/>
              <a:t>Para el cálculo de la relación de carga </a:t>
            </a:r>
            <a:r>
              <a:rPr lang="es-PA" dirty="0" err="1" smtClean="0"/>
              <a:t>aprlicamos</a:t>
            </a:r>
            <a:r>
              <a:rPr lang="es-PA" dirty="0" smtClean="0"/>
              <a:t> superposición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121" y="170741"/>
            <a:ext cx="1976245" cy="15579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98" y="184008"/>
            <a:ext cx="2888136" cy="14440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16" y="1877320"/>
            <a:ext cx="2827678" cy="735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551" y="2647041"/>
            <a:ext cx="2910461" cy="4664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112" y="4113302"/>
            <a:ext cx="4943480" cy="7040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656" y="5000284"/>
            <a:ext cx="2930392" cy="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amplificador operacional tiene una ganancia de K = 10 000.</a:t>
            </a:r>
          </a:p>
          <a:p>
            <a:r>
              <a:rPr lang="es-PA" dirty="0" smtClean="0"/>
              <a:t>El voltaje de suministro es de V+ = 20V y V- = -10V</a:t>
            </a:r>
          </a:p>
          <a:p>
            <a:r>
              <a:rPr lang="es-PA" dirty="0" smtClean="0"/>
              <a:t>Determine el voltaje de salida si la diferencia de voltajes es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1mV</a:t>
            </a:r>
          </a:p>
          <a:p>
            <a:pPr lvl="1"/>
            <a:r>
              <a:rPr lang="es-PA" dirty="0" smtClean="0"/>
              <a:t>2mV</a:t>
            </a:r>
          </a:p>
          <a:p>
            <a:pPr lvl="1"/>
            <a:r>
              <a:rPr lang="es-PA" dirty="0" smtClean="0"/>
              <a:t>4mV</a:t>
            </a:r>
          </a:p>
          <a:p>
            <a:pPr lvl="1"/>
            <a:r>
              <a:rPr lang="es-PA" dirty="0" smtClean="0"/>
              <a:t>-0.2mV</a:t>
            </a:r>
          </a:p>
          <a:p>
            <a:pPr lvl="1"/>
            <a:r>
              <a:rPr lang="es-PA" dirty="0" smtClean="0"/>
              <a:t>-2mV</a:t>
            </a:r>
          </a:p>
        </p:txBody>
      </p:sp>
    </p:spTree>
    <p:extLst>
      <p:ext uri="{BB962C8B-B14F-4D97-AF65-F5344CB8AC3E}">
        <p14:creationId xmlns:p14="http://schemas.microsoft.com/office/powerpoint/2010/main" val="4742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94508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Ejemplo:  Voltaje de entrada entre 10v y 20V. Tenemos un </a:t>
            </a:r>
            <a:r>
              <a:rPr lang="es-PA" dirty="0" err="1" smtClean="0"/>
              <a:t>zener</a:t>
            </a:r>
            <a:r>
              <a:rPr lang="es-PA" dirty="0" smtClean="0"/>
              <a:t> de 6.8V, 0.5 10 ohm a una carga de variación de 0 a 10mA de </a:t>
            </a:r>
            <a:r>
              <a:rPr lang="es-PA" dirty="0" err="1" smtClean="0"/>
              <a:t>Io</a:t>
            </a:r>
            <a:r>
              <a:rPr lang="es-PA" dirty="0" smtClean="0"/>
              <a:t>.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Rs</a:t>
            </a:r>
            <a:r>
              <a:rPr lang="es-PA" dirty="0" smtClean="0"/>
              <a:t>, </a:t>
            </a:r>
            <a:r>
              <a:rPr lang="es-PA" dirty="0" err="1" smtClean="0"/>
              <a:t>Reg</a:t>
            </a:r>
            <a:r>
              <a:rPr lang="es-PA" dirty="0" smtClean="0"/>
              <a:t> de línea y carga</a:t>
            </a:r>
          </a:p>
          <a:p>
            <a:r>
              <a:rPr lang="es-PA" dirty="0" smtClean="0"/>
              <a:t>Determine los efectos de escala completa de Vi y </a:t>
            </a:r>
            <a:r>
              <a:rPr lang="es-PA" dirty="0" err="1" smtClean="0"/>
              <a:t>Io</a:t>
            </a:r>
            <a:r>
              <a:rPr lang="es-PA" dirty="0" smtClean="0"/>
              <a:t> en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1"/>
            <a:r>
              <a:rPr lang="es-PA" dirty="0" err="1" smtClean="0"/>
              <a:t>Izmin</a:t>
            </a:r>
            <a:r>
              <a:rPr lang="es-PA" dirty="0" smtClean="0"/>
              <a:t> = (1/4)*</a:t>
            </a:r>
            <a:r>
              <a:rPr lang="es-PA" dirty="0" err="1" smtClean="0"/>
              <a:t>Iomax</a:t>
            </a:r>
            <a:r>
              <a:rPr lang="es-PA" dirty="0" smtClean="0"/>
              <a:t> = 2.5mA</a:t>
            </a:r>
          </a:p>
          <a:p>
            <a:pPr lvl="1"/>
            <a:r>
              <a:rPr lang="es-PA" dirty="0" err="1" smtClean="0"/>
              <a:t>Rs</a:t>
            </a:r>
            <a:r>
              <a:rPr lang="es-PA" dirty="0" smtClean="0"/>
              <a:t> &lt;= (10 – 6.8 – 10*2.5mA)/(2.5mA + 10mA) = 284 </a:t>
            </a:r>
            <a:r>
              <a:rPr lang="es-PA" dirty="0" err="1" smtClean="0"/>
              <a:t>ohms</a:t>
            </a:r>
            <a:r>
              <a:rPr lang="es-PA" dirty="0" smtClean="0"/>
              <a:t> [270 comer]</a:t>
            </a:r>
          </a:p>
          <a:p>
            <a:pPr lvl="1"/>
            <a:r>
              <a:rPr lang="es-PA" dirty="0" err="1" smtClean="0"/>
              <a:t>Reg</a:t>
            </a:r>
            <a:r>
              <a:rPr lang="es-PA" dirty="0" smtClean="0"/>
              <a:t> Línea = 10/(270 + 10) = 35mV/V, (100/6.5) = 0.55%/V</a:t>
            </a:r>
          </a:p>
          <a:p>
            <a:pPr lvl="1"/>
            <a:r>
              <a:rPr lang="es-PA" dirty="0" err="1" smtClean="0"/>
              <a:t>Reg</a:t>
            </a:r>
            <a:r>
              <a:rPr lang="es-PA" dirty="0" smtClean="0"/>
              <a:t> Carga = -(270||10) = -9.64mV/</a:t>
            </a:r>
            <a:r>
              <a:rPr lang="es-PA" dirty="0" err="1" smtClean="0"/>
              <a:t>mA</a:t>
            </a:r>
            <a:r>
              <a:rPr lang="es-PA" dirty="0" smtClean="0"/>
              <a:t> o -0.15%/</a:t>
            </a:r>
            <a:r>
              <a:rPr lang="es-PA" dirty="0" err="1" smtClean="0"/>
              <a:t>mA</a:t>
            </a:r>
            <a:endParaRPr lang="es-PA" dirty="0"/>
          </a:p>
          <a:p>
            <a:endParaRPr lang="es-PA" dirty="0" smtClean="0"/>
          </a:p>
          <a:p>
            <a:pPr lvl="1"/>
            <a:r>
              <a:rPr lang="es-PA" dirty="0" smtClean="0"/>
              <a:t>Vi de 10 a 20 da un </a:t>
            </a:r>
            <a:r>
              <a:rPr lang="es-PA" dirty="0" err="1" smtClean="0"/>
              <a:t>dVo</a:t>
            </a:r>
            <a:r>
              <a:rPr lang="es-PA" dirty="0" smtClean="0"/>
              <a:t> = (35.7mV*10V) = 0.357V, es un cambio de 5.5% de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1"/>
            <a:r>
              <a:rPr lang="es-PA" dirty="0" smtClean="0"/>
              <a:t>Cambiando </a:t>
            </a:r>
            <a:r>
              <a:rPr lang="es-PA" dirty="0" err="1" smtClean="0"/>
              <a:t>Io</a:t>
            </a:r>
            <a:r>
              <a:rPr lang="es-PA" dirty="0" smtClean="0"/>
              <a:t> de 0 a 10mA, </a:t>
            </a:r>
            <a:r>
              <a:rPr lang="es-PA" dirty="0" err="1" smtClean="0"/>
              <a:t>dVo</a:t>
            </a:r>
            <a:r>
              <a:rPr lang="es-PA" dirty="0" smtClean="0"/>
              <a:t> = -(9.64)(10mA) = -0.096V que representa –1.5% de cambio.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592" y="48522"/>
            <a:ext cx="2623852" cy="13119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43" y="213766"/>
            <a:ext cx="2827678" cy="735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801" y="1949579"/>
            <a:ext cx="2910461" cy="4664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538" y="2546173"/>
            <a:ext cx="2930392" cy="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94508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Podemos aumentar la regulación de carga del diodo </a:t>
            </a:r>
            <a:r>
              <a:rPr lang="es-PA" dirty="0" err="1" smtClean="0"/>
              <a:t>zener</a:t>
            </a:r>
            <a:r>
              <a:rPr lang="es-PA" dirty="0" smtClean="0"/>
              <a:t> con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  <a:p>
            <a:pPr lvl="1"/>
            <a:r>
              <a:rPr lang="es-PA" dirty="0" smtClean="0"/>
              <a:t>Auto Regulación [todo pasa a nivel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y la salida es ajustable]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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son la </a:t>
            </a:r>
            <a:r>
              <a:rPr lang="es-PA" dirty="0" err="1" smtClean="0">
                <a:sym typeface="Symbol" panose="05050102010706020507" pitchFamily="18" charset="2"/>
              </a:rPr>
              <a:t>ganacnia</a:t>
            </a:r>
            <a:r>
              <a:rPr lang="es-PA" dirty="0" smtClean="0">
                <a:sym typeface="Symbol" panose="05050102010706020507" pitchFamily="18" charset="2"/>
              </a:rPr>
              <a:t> a lazo abierto y la impedancia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R1/(R1 + R2) = 1/(1 + R2/R1) = 1/</a:t>
            </a:r>
            <a:r>
              <a:rPr lang="es-PA" dirty="0" err="1" smtClean="0">
                <a:sym typeface="Symbol" panose="05050102010706020507" pitchFamily="18" charset="2"/>
              </a:rPr>
              <a:t>Av</a:t>
            </a:r>
            <a:r>
              <a:rPr lang="es-PA" dirty="0" smtClean="0">
                <a:sym typeface="Symbol" panose="05050102010706020507" pitchFamily="18" charset="2"/>
              </a:rPr>
              <a:t> [a lazo cerrado]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encontrar la variación de 1V necesitamos 0.5V de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cambio de voltaje de salida de offset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Aparece en serie con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776" y="4091669"/>
            <a:ext cx="3647224" cy="26514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271" y="1538868"/>
            <a:ext cx="1892659" cy="6695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896" y="2382592"/>
            <a:ext cx="2409034" cy="583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964" y="3966065"/>
            <a:ext cx="3953256" cy="3065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511" y="4393394"/>
            <a:ext cx="2420956" cy="343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511" y="4834335"/>
            <a:ext cx="4473265" cy="5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741 encontrar la regulación de línea y</a:t>
            </a:r>
          </a:p>
          <a:p>
            <a:r>
              <a:rPr lang="es-PA" dirty="0" smtClean="0"/>
              <a:t>de carga</a:t>
            </a:r>
          </a:p>
          <a:p>
            <a:r>
              <a:rPr lang="es-PA" dirty="0" err="1" smtClean="0"/>
              <a:t>Reg</a:t>
            </a:r>
            <a:r>
              <a:rPr lang="es-PA" dirty="0" smtClean="0"/>
              <a:t> Carga = -75/(1 + 10^(106/20)*(1/(1 + 24/39)) = -0.6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</a:t>
            </a:r>
            <a:r>
              <a:rPr lang="es-PA" dirty="0" smtClean="0">
                <a:sym typeface="Symbol" panose="05050102010706020507" pitchFamily="18" charset="2"/>
              </a:rPr>
              <a:t>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 = -.006ppm/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endParaRPr lang="es-PA" dirty="0" smtClean="0"/>
          </a:p>
          <a:p>
            <a:r>
              <a:rPr lang="es-PA" dirty="0" err="1" smtClean="0"/>
              <a:t>Reg</a:t>
            </a:r>
            <a:r>
              <a:rPr lang="es-PA" dirty="0" smtClean="0"/>
              <a:t> Línea  = (1 + 24/39)*(30 + 15.8)10^-6 = 74</a:t>
            </a:r>
            <a:r>
              <a:rPr lang="es-PA" dirty="0" smtClean="0">
                <a:sym typeface="Symbol" panose="05050102010706020507" pitchFamily="18" charset="2"/>
              </a:rPr>
              <a:t>V/V = 7.4ppm/V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61" y="2933640"/>
            <a:ext cx="3773932" cy="274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228" y="68791"/>
            <a:ext cx="2409034" cy="583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006" y="722945"/>
            <a:ext cx="3953256" cy="3065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983" y="1093420"/>
            <a:ext cx="2420956" cy="343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82" y="1486428"/>
            <a:ext cx="4473265" cy="5637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63" y="4306509"/>
            <a:ext cx="7839075" cy="2762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63" y="4048240"/>
            <a:ext cx="7924800" cy="2571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63" y="3708011"/>
            <a:ext cx="8058150" cy="2952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55" y="3429386"/>
            <a:ext cx="24765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/>
              <a:t>Voltaje de “</a:t>
            </a:r>
            <a:r>
              <a:rPr lang="es-PA" dirty="0" err="1"/>
              <a:t>Dropout</a:t>
            </a:r>
            <a:r>
              <a:rPr lang="es-PA" dirty="0"/>
              <a:t>”</a:t>
            </a:r>
          </a:p>
          <a:p>
            <a:r>
              <a:rPr lang="es-PA" dirty="0"/>
              <a:t>El circuito anterior funciona bien hasta que VI no caiga tan bajo [El </a:t>
            </a:r>
            <a:r>
              <a:rPr lang="es-PA" dirty="0" err="1"/>
              <a:t>op</a:t>
            </a:r>
            <a:r>
              <a:rPr lang="es-PA" dirty="0"/>
              <a:t> </a:t>
            </a:r>
            <a:r>
              <a:rPr lang="es-PA" dirty="0" err="1"/>
              <a:t>amp</a:t>
            </a:r>
            <a:r>
              <a:rPr lang="es-PA" dirty="0"/>
              <a:t> se satura]</a:t>
            </a:r>
          </a:p>
          <a:p>
            <a:r>
              <a:rPr lang="es-PA" dirty="0"/>
              <a:t>V_DO = Voltaje de </a:t>
            </a:r>
            <a:r>
              <a:rPr lang="es-PA" dirty="0" err="1"/>
              <a:t>dropout</a:t>
            </a:r>
            <a:r>
              <a:rPr lang="es-PA" dirty="0"/>
              <a:t>.  </a:t>
            </a:r>
          </a:p>
          <a:p>
            <a:r>
              <a:rPr lang="es-PA" dirty="0"/>
              <a:t>En el 741 el V_DO es </a:t>
            </a:r>
            <a:r>
              <a:rPr lang="es-PA" dirty="0" err="1"/>
              <a:t>aprox</a:t>
            </a:r>
            <a:r>
              <a:rPr lang="es-PA" dirty="0"/>
              <a:t> 2V.</a:t>
            </a:r>
          </a:p>
          <a:p>
            <a:r>
              <a:rPr lang="es-PA" dirty="0"/>
              <a:t>Si se alimentase le 741 con 36V el voltaje del circuito es de 12V &lt; Vi &lt; 36V</a:t>
            </a:r>
          </a:p>
          <a:p>
            <a:endParaRPr lang="es-PA" dirty="0"/>
          </a:p>
          <a:p>
            <a:r>
              <a:rPr lang="es-PA" dirty="0"/>
              <a:t>Circuito de Arranque</a:t>
            </a:r>
          </a:p>
          <a:p>
            <a:r>
              <a:rPr lang="es-PA" dirty="0"/>
              <a:t>Dependemos de que el voltaje del </a:t>
            </a:r>
            <a:r>
              <a:rPr lang="es-PA" dirty="0" err="1"/>
              <a:t>Zener</a:t>
            </a:r>
            <a:r>
              <a:rPr lang="es-PA" dirty="0"/>
              <a:t> que sea menor a </a:t>
            </a:r>
            <a:r>
              <a:rPr lang="es-PA" dirty="0" err="1"/>
              <a:t>Vo</a:t>
            </a:r>
            <a:r>
              <a:rPr lang="es-PA" dirty="0"/>
              <a:t> para mantenerlo en reversa</a:t>
            </a:r>
          </a:p>
          <a:p>
            <a:r>
              <a:rPr lang="es-PA" dirty="0"/>
              <a:t>Si falla al arranque entonces </a:t>
            </a:r>
            <a:r>
              <a:rPr lang="es-PA" dirty="0" err="1"/>
              <a:t>tenemso</a:t>
            </a:r>
            <a:r>
              <a:rPr lang="es-PA" dirty="0"/>
              <a:t> un estado indeseado</a:t>
            </a:r>
          </a:p>
          <a:p>
            <a:r>
              <a:rPr lang="es-PA" dirty="0"/>
              <a:t>El circuito anterior asegura que esto no suceda debido a que </a:t>
            </a:r>
            <a:r>
              <a:rPr lang="es-PA" dirty="0" err="1"/>
              <a:t>Vo</a:t>
            </a:r>
            <a:r>
              <a:rPr lang="es-PA" dirty="0"/>
              <a:t> depende de </a:t>
            </a:r>
            <a:r>
              <a:rPr lang="es-PA" dirty="0" err="1"/>
              <a:t>Vz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Vo</a:t>
            </a:r>
            <a:r>
              <a:rPr lang="es-PA" dirty="0"/>
              <a:t> = </a:t>
            </a:r>
            <a:r>
              <a:rPr lang="es-PA" dirty="0" err="1"/>
              <a:t>Av</a:t>
            </a:r>
            <a:r>
              <a:rPr lang="es-PA" dirty="0"/>
              <a:t> </a:t>
            </a:r>
            <a:r>
              <a:rPr lang="es-PA" dirty="0" err="1"/>
              <a:t>Vz</a:t>
            </a:r>
            <a:r>
              <a:rPr lang="es-PA" dirty="0"/>
              <a:t>…. </a:t>
            </a:r>
            <a:r>
              <a:rPr lang="es-PA" dirty="0" err="1"/>
              <a:t>Av</a:t>
            </a:r>
            <a:r>
              <a:rPr lang="es-PA" dirty="0"/>
              <a:t> = (1 + R2/R1)</a:t>
            </a:r>
          </a:p>
        </p:txBody>
      </p:sp>
    </p:spTree>
    <p:extLst>
      <p:ext uri="{BB962C8B-B14F-4D97-AF65-F5344CB8AC3E}">
        <p14:creationId xmlns:p14="http://schemas.microsoft.com/office/powerpoint/2010/main" val="31045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Referencias de Voltaje</a:t>
            </a:r>
          </a:p>
          <a:p>
            <a:r>
              <a:rPr lang="es-PA" dirty="0" smtClean="0"/>
              <a:t>Estos componentes a pesar de la regulación son afectados por la temperatura.</a:t>
            </a:r>
          </a:p>
          <a:p>
            <a:r>
              <a:rPr lang="es-PA" dirty="0" smtClean="0"/>
              <a:t>Demostrando por la </a:t>
            </a:r>
            <a:r>
              <a:rPr lang="es-PA" dirty="0" err="1" smtClean="0"/>
              <a:t>curriente</a:t>
            </a:r>
            <a:r>
              <a:rPr lang="es-PA" dirty="0" smtClean="0"/>
              <a:t> de saturación</a:t>
            </a:r>
          </a:p>
          <a:p>
            <a:pPr lvl="1"/>
            <a:r>
              <a:rPr lang="es-PA" dirty="0" smtClean="0"/>
              <a:t>K = 1.381 x 10^23 J/K</a:t>
            </a:r>
          </a:p>
          <a:p>
            <a:pPr lvl="1"/>
            <a:r>
              <a:rPr lang="es-PA" dirty="0" smtClean="0"/>
              <a:t>q = 1.602 x 10^-10 °C [Constante de </a:t>
            </a:r>
            <a:r>
              <a:rPr lang="es-PA" dirty="0" err="1" smtClean="0"/>
              <a:t>Boltzman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VG0 = 1.205V que es el voltaje de banda para el Si (Silicio)</a:t>
            </a:r>
          </a:p>
          <a:p>
            <a:r>
              <a:rPr lang="es-PA" dirty="0" smtClean="0"/>
              <a:t>La compensación térmica es</a:t>
            </a:r>
          </a:p>
          <a:p>
            <a:r>
              <a:rPr lang="es-PA" dirty="0" smtClean="0"/>
              <a:t>Y dada la unión de silicio en </a:t>
            </a:r>
            <a:r>
              <a:rPr lang="es-PA" dirty="0" err="1" smtClean="0"/>
              <a:t>pn</a:t>
            </a:r>
            <a:r>
              <a:rPr lang="es-PA" dirty="0" smtClean="0"/>
              <a:t> esta ecuación es de</a:t>
            </a:r>
          </a:p>
          <a:p>
            <a:r>
              <a:rPr lang="es-PA" dirty="0" smtClean="0"/>
              <a:t>Asumiendo V_D = 650mV a 25°C tenemos TC(</a:t>
            </a:r>
            <a:r>
              <a:rPr lang="es-PA" dirty="0" err="1" smtClean="0"/>
              <a:t>V_d</a:t>
            </a:r>
            <a:r>
              <a:rPr lang="es-PA" dirty="0" smtClean="0"/>
              <a:t>) </a:t>
            </a:r>
            <a:r>
              <a:rPr lang="es-PA" dirty="0" err="1" smtClean="0"/>
              <a:t>aprox</a:t>
            </a:r>
            <a:r>
              <a:rPr lang="es-PA" dirty="0" smtClean="0"/>
              <a:t> -2.1mV/°C</a:t>
            </a:r>
          </a:p>
          <a:p>
            <a:pPr lvl="1"/>
            <a:r>
              <a:rPr lang="es-PA" dirty="0" smtClean="0"/>
              <a:t>Regla de dedo: 2mV por cada grado </a:t>
            </a:r>
            <a:r>
              <a:rPr lang="es-PA" dirty="0" err="1" smtClean="0"/>
              <a:t>celcius</a:t>
            </a:r>
            <a:r>
              <a:rPr lang="es-PA" dirty="0"/>
              <a:t> </a:t>
            </a:r>
            <a:r>
              <a:rPr lang="es-PA" dirty="0" smtClean="0"/>
              <a:t>decrece el voltaje</a:t>
            </a:r>
          </a:p>
          <a:p>
            <a:r>
              <a:rPr lang="es-PA" dirty="0" smtClean="0"/>
              <a:t>Esto se puede alivianar con</a:t>
            </a:r>
          </a:p>
          <a:p>
            <a:pPr lvl="1"/>
            <a:r>
              <a:rPr lang="es-PA" dirty="0" err="1" smtClean="0"/>
              <a:t>Zeners</a:t>
            </a:r>
            <a:r>
              <a:rPr lang="es-PA" dirty="0" smtClean="0"/>
              <a:t> compensados térmicamente y referencias de bandas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59" y="2262483"/>
            <a:ext cx="2599309" cy="8375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67" y="3870439"/>
            <a:ext cx="2955672" cy="4164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29" y="4099880"/>
            <a:ext cx="2761897" cy="6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err="1" smtClean="0"/>
              <a:t>Zeners</a:t>
            </a:r>
            <a:r>
              <a:rPr lang="es-PA" dirty="0" smtClean="0"/>
              <a:t> compensados térmicamente</a:t>
            </a:r>
          </a:p>
          <a:p>
            <a:r>
              <a:rPr lang="es-PA" dirty="0" smtClean="0"/>
              <a:t>Existen dos mecanismos que rompen la </a:t>
            </a:r>
            <a:r>
              <a:rPr lang="es-PA" dirty="0" err="1" smtClean="0"/>
              <a:t>caract</a:t>
            </a:r>
            <a:r>
              <a:rPr lang="es-PA" dirty="0" smtClean="0"/>
              <a:t>. i-v</a:t>
            </a:r>
            <a:endParaRPr lang="es-PA" dirty="0"/>
          </a:p>
          <a:p>
            <a:pPr lvl="1"/>
            <a:r>
              <a:rPr lang="es-PA" dirty="0" smtClean="0"/>
              <a:t>Ruptura de emisión de campo</a:t>
            </a:r>
          </a:p>
          <a:p>
            <a:pPr lvl="2"/>
            <a:r>
              <a:rPr lang="es-PA" dirty="0" smtClean="0"/>
              <a:t>Opera debajo de los 5V y produce -TC</a:t>
            </a:r>
          </a:p>
          <a:p>
            <a:pPr lvl="1"/>
            <a:r>
              <a:rPr lang="es-PA" dirty="0" smtClean="0"/>
              <a:t>Ruptura de avalancha</a:t>
            </a:r>
          </a:p>
          <a:p>
            <a:pPr lvl="2"/>
            <a:r>
              <a:rPr lang="es-PA" dirty="0" smtClean="0"/>
              <a:t>Opera sobre los 5V y produce +TC</a:t>
            </a:r>
          </a:p>
          <a:p>
            <a:r>
              <a:rPr lang="es-PA" dirty="0" smtClean="0"/>
              <a:t>La compensación térmica se realiza utilizando dos </a:t>
            </a:r>
            <a:r>
              <a:rPr lang="es-PA" dirty="0" err="1" smtClean="0"/>
              <a:t>zeners</a:t>
            </a:r>
            <a:r>
              <a:rPr lang="es-PA" dirty="0" smtClean="0"/>
              <a:t> con mismo pero opuesto TC</a:t>
            </a:r>
          </a:p>
          <a:p>
            <a:pPr lvl="1"/>
            <a:r>
              <a:rPr lang="es-PA" dirty="0" smtClean="0"/>
              <a:t>Luego ajustar </a:t>
            </a:r>
            <a:r>
              <a:rPr lang="es-PA" dirty="0" err="1" smtClean="0"/>
              <a:t>Iz</a:t>
            </a:r>
            <a:endParaRPr lang="es-PA" dirty="0" smtClean="0"/>
          </a:p>
          <a:p>
            <a:pPr lvl="1"/>
            <a:r>
              <a:rPr lang="es-PA" dirty="0" smtClean="0"/>
              <a:t>IN821-9 usa </a:t>
            </a:r>
            <a:r>
              <a:rPr lang="es-PA" dirty="0" err="1" smtClean="0"/>
              <a:t>Iz</a:t>
            </a:r>
            <a:r>
              <a:rPr lang="es-PA" dirty="0" smtClean="0"/>
              <a:t> = 7.5mA con 100ppm/°C a 5ppm/°C</a:t>
            </a:r>
          </a:p>
          <a:p>
            <a:pPr lvl="1"/>
            <a:r>
              <a:rPr lang="es-PA" dirty="0" smtClean="0"/>
              <a:t>LT1021 5ppm/°C</a:t>
            </a:r>
            <a:r>
              <a:rPr lang="es-PA" dirty="0"/>
              <a:t> </a:t>
            </a:r>
            <a:r>
              <a:rPr lang="es-PA" dirty="0" smtClean="0"/>
              <a:t>RRR 100dB</a:t>
            </a:r>
          </a:p>
          <a:p>
            <a:pPr lvl="1"/>
            <a:r>
              <a:rPr lang="es-PA" dirty="0" smtClean="0"/>
              <a:t>LM329 100ppm/°C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64" y="360607"/>
            <a:ext cx="5095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err="1" smtClean="0"/>
              <a:t>Zeners</a:t>
            </a:r>
            <a:r>
              <a:rPr lang="es-PA" dirty="0" smtClean="0"/>
              <a:t> compensados térmicamente</a:t>
            </a:r>
          </a:p>
          <a:p>
            <a:r>
              <a:rPr lang="es-PA" dirty="0" smtClean="0"/>
              <a:t>A nivel de substrato también se puede ajustar [Termostato]</a:t>
            </a:r>
          </a:p>
          <a:p>
            <a:r>
              <a:rPr lang="es-PA" dirty="0" smtClean="0"/>
              <a:t>LM399</a:t>
            </a:r>
          </a:p>
          <a:p>
            <a:r>
              <a:rPr lang="es-PA" dirty="0" smtClean="0"/>
              <a:t>Estabilización Térmica					Circuito de Estabilización de </a:t>
            </a:r>
            <a:r>
              <a:rPr lang="es-PA" dirty="0" err="1" smtClean="0"/>
              <a:t>Sensado</a:t>
            </a:r>
            <a:r>
              <a:rPr lang="es-PA" dirty="0" smtClean="0"/>
              <a:t> de Sustrato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uso de diodos es afectado por el ruido</a:t>
            </a:r>
          </a:p>
          <a:p>
            <a:r>
              <a:rPr lang="es-PA" dirty="0" smtClean="0"/>
              <a:t>Esta configuración = 7</a:t>
            </a:r>
            <a:r>
              <a:rPr lang="es-PA" dirty="0" smtClean="0">
                <a:sym typeface="Symbol" panose="05050102010706020507" pitchFamily="18" charset="2"/>
              </a:rPr>
              <a:t>V(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8" y="3105496"/>
            <a:ext cx="4083786" cy="24892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73" y="3105496"/>
            <a:ext cx="4175805" cy="2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Mejor voltaje de ruptura de </a:t>
            </a:r>
            <a:r>
              <a:rPr lang="es-PA" dirty="0" err="1" smtClean="0"/>
              <a:t>zener</a:t>
            </a:r>
            <a:r>
              <a:rPr lang="es-PA" dirty="0" smtClean="0"/>
              <a:t> es entre 6V y 7V</a:t>
            </a:r>
          </a:p>
          <a:p>
            <a:r>
              <a:rPr lang="es-PA" dirty="0" smtClean="0"/>
              <a:t>Esto requiere voltajes sobre 10V [Pero generalmente tenemos sistemas de 5V de entrada!!!!]</a:t>
            </a:r>
          </a:p>
          <a:p>
            <a:r>
              <a:rPr lang="es-PA" dirty="0" smtClean="0"/>
              <a:t>Esto se puede sufragar con el V_G0 (1.205V)</a:t>
            </a:r>
          </a:p>
          <a:p>
            <a:pPr lvl="1"/>
            <a:r>
              <a:rPr lang="es-PA" dirty="0" smtClean="0"/>
              <a:t>Añade un </a:t>
            </a:r>
            <a:r>
              <a:rPr lang="es-PA" dirty="0" err="1" smtClean="0"/>
              <a:t>V_be</a:t>
            </a:r>
            <a:r>
              <a:rPr lang="es-PA" dirty="0" smtClean="0"/>
              <a:t> con –TC a un voltaje </a:t>
            </a:r>
            <a:r>
              <a:rPr lang="es-PA" dirty="0" err="1" smtClean="0"/>
              <a:t>KV_t</a:t>
            </a:r>
            <a:r>
              <a:rPr lang="es-PA" dirty="0" smtClean="0"/>
              <a:t> proporcional a </a:t>
            </a:r>
            <a:r>
              <a:rPr lang="es-PA" dirty="0" err="1" smtClean="0"/>
              <a:t>V_t</a:t>
            </a:r>
            <a:r>
              <a:rPr lang="es-PA" dirty="0" smtClean="0"/>
              <a:t> que tiene un valor +TC</a:t>
            </a:r>
          </a:p>
          <a:p>
            <a:pPr lvl="1"/>
            <a:r>
              <a:rPr lang="es-PA" dirty="0" smtClean="0"/>
              <a:t>Sustituyendo</a:t>
            </a:r>
          </a:p>
          <a:p>
            <a:pPr lvl="1"/>
            <a:r>
              <a:rPr lang="es-PA" dirty="0" smtClean="0"/>
              <a:t>A 25°C tenemos </a:t>
            </a:r>
            <a:r>
              <a:rPr lang="es-PA" dirty="0" err="1" smtClean="0"/>
              <a:t>V_bg</a:t>
            </a:r>
            <a:r>
              <a:rPr lang="es-PA" dirty="0" smtClean="0"/>
              <a:t> = 1.205 + 3*0.0257 = 1.282V</a:t>
            </a:r>
          </a:p>
          <a:p>
            <a:r>
              <a:rPr lang="es-PA" dirty="0" smtClean="0"/>
              <a:t>El circuito de Celda de </a:t>
            </a:r>
            <a:r>
              <a:rPr lang="es-PA" dirty="0" err="1" smtClean="0"/>
              <a:t>Brokaw</a:t>
            </a:r>
            <a:r>
              <a:rPr lang="es-PA" dirty="0" smtClean="0"/>
              <a:t> tiene la </a:t>
            </a:r>
            <a:r>
              <a:rPr lang="es-PA" dirty="0" err="1" smtClean="0"/>
              <a:t>caract</a:t>
            </a:r>
            <a:r>
              <a:rPr lang="es-PA" dirty="0" smtClean="0"/>
              <a:t>.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marL="457200" lvl="1" indent="0">
              <a:buNone/>
            </a:pPr>
            <a:r>
              <a:rPr lang="es-PA" dirty="0" smtClean="0"/>
              <a:t>                       Tenemos que </a:t>
            </a:r>
            <a:r>
              <a:rPr lang="es-PA" dirty="0" err="1" smtClean="0"/>
              <a:t>V_ref</a:t>
            </a:r>
            <a:r>
              <a:rPr lang="es-PA" dirty="0" smtClean="0"/>
              <a:t> = (1 + R2/R1)</a:t>
            </a:r>
            <a:r>
              <a:rPr lang="es-PA" dirty="0" err="1" smtClean="0"/>
              <a:t>V_bg</a:t>
            </a:r>
            <a:endParaRPr lang="es-PA" dirty="0"/>
          </a:p>
          <a:p>
            <a:r>
              <a:rPr lang="es-PA" dirty="0" smtClean="0"/>
              <a:t>Se ajusta con el valor de R4/R3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53" y="3377889"/>
            <a:ext cx="5375486" cy="2792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53" y="3829512"/>
            <a:ext cx="1343025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53" y="4317698"/>
            <a:ext cx="3955122" cy="24146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808" y="3340255"/>
            <a:ext cx="1945656" cy="40655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192" y="3362325"/>
            <a:ext cx="1867499" cy="3844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65" y="4513297"/>
            <a:ext cx="2851252" cy="3294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65" y="4842775"/>
            <a:ext cx="4163955" cy="48277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65" y="5332659"/>
            <a:ext cx="1282965" cy="5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Asumiendo n = 4 y V_be2(25°C) = 650mV.  Especificar R4/R3 para TC(</a:t>
            </a:r>
            <a:r>
              <a:rPr lang="es-PA" dirty="0" err="1" smtClean="0"/>
              <a:t>V_bg</a:t>
            </a:r>
            <a:r>
              <a:rPr lang="es-PA" dirty="0" smtClean="0"/>
              <a:t>) = 0 a 25° y R2/R1 para </a:t>
            </a:r>
            <a:r>
              <a:rPr lang="es-PA" dirty="0" err="1" smtClean="0"/>
              <a:t>V_ref</a:t>
            </a:r>
            <a:r>
              <a:rPr lang="es-PA" dirty="0" smtClean="0"/>
              <a:t> = 5V</a:t>
            </a:r>
          </a:p>
          <a:p>
            <a:endParaRPr lang="es-PA" dirty="0"/>
          </a:p>
          <a:p>
            <a:r>
              <a:rPr lang="es-PA" dirty="0" smtClean="0"/>
              <a:t>VT = 0.0257</a:t>
            </a:r>
          </a:p>
          <a:p>
            <a:r>
              <a:rPr lang="es-PA" dirty="0" smtClean="0"/>
              <a:t>K = (1.205 – 0.65)/VT = 24.6</a:t>
            </a:r>
          </a:p>
          <a:p>
            <a:r>
              <a:rPr lang="es-PA" dirty="0" smtClean="0"/>
              <a:t>R4/R3 = 24.6/(2 </a:t>
            </a:r>
            <a:r>
              <a:rPr lang="es-PA" dirty="0" err="1" smtClean="0"/>
              <a:t>ln</a:t>
            </a:r>
            <a:r>
              <a:rPr lang="es-PA" dirty="0" smtClean="0"/>
              <a:t> 4) = 8.87</a:t>
            </a:r>
          </a:p>
          <a:p>
            <a:r>
              <a:rPr lang="es-PA" dirty="0" smtClean="0"/>
              <a:t>Si tenemos</a:t>
            </a:r>
          </a:p>
          <a:p>
            <a:r>
              <a:rPr lang="es-PA" dirty="0" smtClean="0"/>
              <a:t> VBG = 1.205 + 3*0.0257 = 1.282V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(1 + R2/R1)Vi</a:t>
            </a:r>
          </a:p>
          <a:p>
            <a:r>
              <a:rPr lang="es-PA" dirty="0" smtClean="0"/>
              <a:t>5 = (1 + R2/R1)1.282V</a:t>
            </a:r>
          </a:p>
          <a:p>
            <a:r>
              <a:rPr lang="es-PA" dirty="0" smtClean="0"/>
              <a:t>R2/R1 = 2.9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047" y="2538709"/>
            <a:ext cx="1865366" cy="6085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24" y="2423288"/>
            <a:ext cx="6916977" cy="42228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47" y="3262689"/>
            <a:ext cx="1282965" cy="5532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5" y="4294497"/>
            <a:ext cx="1928861" cy="4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Este concepto también se aprovecha en CMOS por la presencia parasítica del BJT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buen BJT tiene a tener una </a:t>
            </a:r>
            <a:r>
              <a:rPr lang="es-PA" dirty="0" err="1" smtClean="0"/>
              <a:t>rB</a:t>
            </a:r>
            <a:r>
              <a:rPr lang="es-PA" dirty="0"/>
              <a:t> </a:t>
            </a:r>
            <a:r>
              <a:rPr lang="es-PA" dirty="0" smtClean="0"/>
              <a:t>ajustada a baja corriente</a:t>
            </a:r>
          </a:p>
          <a:p>
            <a:r>
              <a:rPr lang="es-PA" dirty="0" smtClean="0"/>
              <a:t>Poder operar a bajos voltajes</a:t>
            </a:r>
          </a:p>
          <a:p>
            <a:r>
              <a:rPr lang="es-PA" dirty="0" smtClean="0"/>
              <a:t>Aplicable a D-A, A-D, V-F, F-V</a:t>
            </a:r>
          </a:p>
          <a:p>
            <a:r>
              <a:rPr lang="es-PA" dirty="0" smtClean="0"/>
              <a:t>Supervisores de voltaje, etc.</a:t>
            </a:r>
          </a:p>
          <a:p>
            <a:r>
              <a:rPr lang="es-PA" dirty="0" smtClean="0"/>
              <a:t>Existen elementos de dos y tres terminales</a:t>
            </a:r>
          </a:p>
          <a:p>
            <a:pPr lvl="1"/>
            <a:r>
              <a:rPr lang="es-PA" dirty="0" smtClean="0"/>
              <a:t>LM385 2.5V 	(diodo referencia de voltaje)</a:t>
            </a:r>
          </a:p>
          <a:p>
            <a:pPr lvl="1"/>
            <a:r>
              <a:rPr lang="es-PA" dirty="0" smtClean="0"/>
              <a:t>REF05A		(referencia voltaje)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89" y="3567461"/>
            <a:ext cx="5086350" cy="2667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68" y="2340826"/>
            <a:ext cx="29718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implementados por </a:t>
            </a:r>
            <a:r>
              <a:rPr lang="es-PA" dirty="0" err="1" smtClean="0"/>
              <a:t>DIPs</a:t>
            </a:r>
            <a:endParaRPr lang="es-PA" dirty="0" smtClean="0"/>
          </a:p>
          <a:p>
            <a:r>
              <a:rPr lang="es-PA" dirty="0" smtClean="0"/>
              <a:t>El más famoso = 741</a:t>
            </a:r>
          </a:p>
          <a:p>
            <a:pPr lvl="1"/>
            <a:r>
              <a:rPr lang="es-PA" dirty="0" smtClean="0"/>
              <a:t>DIP-8</a:t>
            </a:r>
            <a:endParaRPr lang="es-PA" dirty="0"/>
          </a:p>
          <a:p>
            <a:r>
              <a:rPr lang="es-PA" dirty="0" smtClean="0"/>
              <a:t>La figura de la derecha es la vista superior</a:t>
            </a:r>
          </a:p>
          <a:p>
            <a:r>
              <a:rPr lang="es-PA" dirty="0" smtClean="0"/>
              <a:t>Orientación determinada por la muesca </a:t>
            </a:r>
          </a:p>
          <a:p>
            <a:r>
              <a:rPr lang="es-PA" dirty="0" smtClean="0"/>
              <a:t>El pin 1 a veces tiene un círculo</a:t>
            </a:r>
          </a:p>
          <a:p>
            <a:r>
              <a:rPr lang="es-PA" dirty="0" smtClean="0"/>
              <a:t>Pines inversor y no inversor, 1 y 2</a:t>
            </a:r>
          </a:p>
          <a:p>
            <a:r>
              <a:rPr lang="es-PA" dirty="0" smtClean="0"/>
              <a:t>Salida, pin 6</a:t>
            </a:r>
          </a:p>
          <a:p>
            <a:r>
              <a:rPr lang="es-PA" dirty="0" err="1" smtClean="0"/>
              <a:t>Vcc</a:t>
            </a:r>
            <a:r>
              <a:rPr lang="es-PA" dirty="0" smtClean="0"/>
              <a:t>+ y </a:t>
            </a:r>
            <a:r>
              <a:rPr lang="es-PA" dirty="0" err="1" smtClean="0"/>
              <a:t>Vcc</a:t>
            </a:r>
            <a:r>
              <a:rPr lang="es-PA" dirty="0" smtClean="0"/>
              <a:t>- son dados en la figura en los pines 4 y 7, bebe ser menores a 15V</a:t>
            </a:r>
          </a:p>
          <a:p>
            <a:r>
              <a:rPr lang="es-PA" dirty="0" smtClean="0"/>
              <a:t>No usaremos los pines Offset </a:t>
            </a:r>
            <a:r>
              <a:rPr lang="es-PA" dirty="0" err="1" smtClean="0"/>
              <a:t>Null</a:t>
            </a:r>
            <a:r>
              <a:rPr lang="es-PA" dirty="0" smtClean="0"/>
              <a:t> 1 y 2, ni NC.  Pines 1, 5 y 8</a:t>
            </a:r>
          </a:p>
          <a:p>
            <a:pPr lvl="1"/>
            <a:r>
              <a:rPr lang="es-PA" dirty="0" smtClean="0"/>
              <a:t>Offset </a:t>
            </a:r>
            <a:r>
              <a:rPr lang="es-PA" dirty="0" err="1" smtClean="0"/>
              <a:t>null</a:t>
            </a:r>
            <a:r>
              <a:rPr lang="es-PA" dirty="0" smtClean="0"/>
              <a:t> se utiliza para mejorar el desempeño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502229"/>
            <a:ext cx="3390900" cy="106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71" y="2902759"/>
            <a:ext cx="4407758" cy="21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Sensores de Temperatura Monolíticos</a:t>
            </a:r>
          </a:p>
          <a:p>
            <a:r>
              <a:rPr lang="es-PA" dirty="0" err="1" smtClean="0"/>
              <a:t>KV_t</a:t>
            </a:r>
            <a:r>
              <a:rPr lang="es-PA" dirty="0" smtClean="0"/>
              <a:t> es proporcional a la Temperatura como vimos.</a:t>
            </a:r>
          </a:p>
          <a:p>
            <a:r>
              <a:rPr lang="es-PA" dirty="0" smtClean="0"/>
              <a:t>Se llama PTAP a elementos que son linealmente proporcionales a la temperatura absoluta</a:t>
            </a:r>
          </a:p>
          <a:p>
            <a:pPr lvl="1"/>
            <a:r>
              <a:rPr lang="es-PA" dirty="0" smtClean="0"/>
              <a:t>VPTAT e IPTAT para voltaje y </a:t>
            </a:r>
            <a:r>
              <a:rPr lang="es-PA" dirty="0" err="1" smtClean="0"/>
              <a:t>corrente</a:t>
            </a:r>
            <a:r>
              <a:rPr lang="es-PA" dirty="0" smtClean="0"/>
              <a:t> respectivamente</a:t>
            </a:r>
          </a:p>
          <a:p>
            <a:r>
              <a:rPr lang="es-PA" dirty="0" err="1" smtClean="0"/>
              <a:t>Termocuplas</a:t>
            </a:r>
            <a:endParaRPr lang="es-PA" dirty="0" smtClean="0"/>
          </a:p>
          <a:p>
            <a:r>
              <a:rPr lang="es-PA" dirty="0" err="1" smtClean="0"/>
              <a:t>RTDs</a:t>
            </a:r>
            <a:endParaRPr lang="es-PA" dirty="0" smtClean="0"/>
          </a:p>
          <a:p>
            <a:r>
              <a:rPr lang="es-PA" dirty="0" smtClean="0"/>
              <a:t>Termistores</a:t>
            </a:r>
          </a:p>
          <a:p>
            <a:r>
              <a:rPr lang="es-PA" dirty="0" smtClean="0"/>
              <a:t>Usados en detección de niveles</a:t>
            </a:r>
          </a:p>
          <a:p>
            <a:r>
              <a:rPr lang="es-PA" dirty="0" smtClean="0"/>
              <a:t>LM335 es un sensor de temperatura preciso</a:t>
            </a:r>
          </a:p>
          <a:p>
            <a:pPr lvl="1"/>
            <a:r>
              <a:rPr lang="es-PA" dirty="0" smtClean="0"/>
              <a:t>10mV/K  (a 25C exhibe 2.92V) 1% de precisión, precisión e 1°C    -40°C &lt;= T &lt;= 100°C</a:t>
            </a:r>
          </a:p>
          <a:p>
            <a:r>
              <a:rPr lang="es-PA" dirty="0" smtClean="0"/>
              <a:t>AD590 es un sensor de corriente que varía 1</a:t>
            </a:r>
            <a:r>
              <a:rPr lang="es-PA" dirty="0" smtClean="0">
                <a:sym typeface="Symbol" panose="05050102010706020507" pitchFamily="18" charset="2"/>
              </a:rPr>
              <a:t>A/K, precisión de 0.3°C   -55°C&lt;=T&lt;=150°C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30" y="3065073"/>
            <a:ext cx="4974277" cy="21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Aplicaciones de Referencia de Voltajes</a:t>
            </a:r>
          </a:p>
          <a:p>
            <a:r>
              <a:rPr lang="es-PA" dirty="0" smtClean="0"/>
              <a:t>Se requieren de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y resistores de baja desviación</a:t>
            </a:r>
          </a:p>
          <a:p>
            <a:r>
              <a:rPr lang="es-PA" dirty="0" smtClean="0"/>
              <a:t>Considere el LM399 compensado térmica y </a:t>
            </a:r>
            <a:r>
              <a:rPr lang="es-PA" dirty="0" err="1" smtClean="0"/>
              <a:t>estabilzada</a:t>
            </a:r>
            <a:endParaRPr lang="es-PA" dirty="0" smtClean="0"/>
          </a:p>
          <a:p>
            <a:r>
              <a:rPr lang="es-PA" dirty="0" smtClean="0"/>
              <a:t>LM399 </a:t>
            </a:r>
            <a:r>
              <a:rPr lang="es-PA" dirty="0" err="1" smtClean="0"/>
              <a:t>TCmax</a:t>
            </a:r>
            <a:r>
              <a:rPr lang="es-PA" dirty="0" smtClean="0"/>
              <a:t> = 2ppm/°C y </a:t>
            </a:r>
            <a:r>
              <a:rPr lang="es-PA" dirty="0" err="1" smtClean="0"/>
              <a:t>rz</a:t>
            </a:r>
            <a:r>
              <a:rPr lang="es-PA" dirty="0" smtClean="0"/>
              <a:t>(</a:t>
            </a:r>
            <a:r>
              <a:rPr lang="es-PA" dirty="0" err="1" smtClean="0"/>
              <a:t>max</a:t>
            </a:r>
            <a:r>
              <a:rPr lang="es-PA" dirty="0" smtClean="0"/>
              <a:t>) = 1.5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smtClean="0"/>
              <a:t>LT1001 TC(Vos)</a:t>
            </a:r>
            <a:r>
              <a:rPr lang="es-PA" dirty="0" err="1" smtClean="0"/>
              <a:t>max</a:t>
            </a:r>
            <a:r>
              <a:rPr lang="es-PA" dirty="0" smtClean="0"/>
              <a:t> = 1</a:t>
            </a:r>
            <a:r>
              <a:rPr lang="es-PA" dirty="0" smtClean="0">
                <a:sym typeface="Symbol" panose="05050102010706020507" pitchFamily="18" charset="2"/>
              </a:rPr>
              <a:t>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, TC(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)= 4pA/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CMRRmin</a:t>
            </a:r>
            <a:r>
              <a:rPr lang="es-PA" dirty="0" smtClean="0">
                <a:sym typeface="Symbol" panose="05050102010706020507" pitchFamily="18" charset="2"/>
              </a:rPr>
              <a:t> = 106dB </a:t>
            </a:r>
            <a:r>
              <a:rPr lang="es-PA" dirty="0" err="1" smtClean="0">
                <a:sym typeface="Symbol" panose="05050102010706020507" pitchFamily="18" charset="2"/>
              </a:rPr>
              <a:t>PSRRmin</a:t>
            </a:r>
            <a:r>
              <a:rPr lang="es-PA" dirty="0" smtClean="0">
                <a:sym typeface="Symbol" panose="05050102010706020507" pitchFamily="18" charset="2"/>
              </a:rPr>
              <a:t> = 103dB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Estimar la peor desviación y la peor regulación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LM399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2x10^-6 x 6.95 = 13.9V/°C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peor regulación es 1.5/(1.5 + 7500) = 200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LT1001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1x10^-6 + (20||8.87/20)x 4 x 10^-12 = 1V/°C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peor caso es (1 + 8.87/20)x(13.9 + 1) = 21.5V/°C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peor regulación es 10^(-103/20) + 0.5x1’^(-106/20) = (7.1 + 2.5) = 9.6V/V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peor regulación de línea es 1.44(200+9.6) = 303</a:t>
            </a:r>
            <a:r>
              <a:rPr lang="es-PA" dirty="0">
                <a:sym typeface="Symbol" panose="05050102010706020507" pitchFamily="18" charset="2"/>
              </a:rPr>
              <a:t>V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039" y="161653"/>
            <a:ext cx="4475412" cy="2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Fuentes de corriente</a:t>
            </a:r>
          </a:p>
          <a:p>
            <a:r>
              <a:rPr lang="es-PA" dirty="0" smtClean="0"/>
              <a:t>Se puede realizar por medio de un circuito de referencia de voltaje y un seguidor</a:t>
            </a:r>
          </a:p>
          <a:p>
            <a:r>
              <a:rPr lang="es-PA" dirty="0" smtClean="0"/>
              <a:t>A pesar de </a:t>
            </a:r>
            <a:r>
              <a:rPr lang="es-PA" dirty="0" err="1" smtClean="0"/>
              <a:t>Vl</a:t>
            </a:r>
            <a:r>
              <a:rPr lang="es-PA" dirty="0" smtClean="0"/>
              <a:t> no hay saturación de l voltaje</a:t>
            </a:r>
          </a:p>
          <a:p>
            <a:r>
              <a:rPr lang="es-PA" dirty="0" smtClean="0"/>
              <a:t>Los valores permisibles de VL se llaman</a:t>
            </a:r>
          </a:p>
          <a:p>
            <a:pPr lvl="1"/>
            <a:r>
              <a:rPr lang="es-PA" dirty="0" smtClean="0"/>
              <a:t>Voltaje de conformidad</a:t>
            </a:r>
          </a:p>
          <a:p>
            <a:endParaRPr lang="es-PA" dirty="0"/>
          </a:p>
          <a:p>
            <a:r>
              <a:rPr lang="es-PA" dirty="0" smtClean="0"/>
              <a:t>Ejemplo.  De la figura el </a:t>
            </a:r>
            <a:r>
              <a:rPr lang="es-PA" dirty="0" err="1" smtClean="0"/>
              <a:t>Vref</a:t>
            </a:r>
            <a:r>
              <a:rPr lang="es-PA" dirty="0" smtClean="0"/>
              <a:t> = 5V a TC=20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smtClean="0"/>
              <a:t>V/°C, LR=50</a:t>
            </a:r>
            <a:r>
              <a:rPr lang="es-PA" dirty="0" smtClean="0">
                <a:sym typeface="Symbol" panose="05050102010706020507" pitchFamily="18" charset="2"/>
              </a:rPr>
              <a:t>V/V, </a:t>
            </a:r>
            <a:r>
              <a:rPr lang="es-PA" dirty="0" err="1" smtClean="0">
                <a:sym typeface="Symbol" panose="05050102010706020507" pitchFamily="18" charset="2"/>
              </a:rPr>
              <a:t>V_do</a:t>
            </a:r>
            <a:r>
              <a:rPr lang="es-PA" dirty="0" smtClean="0">
                <a:sym typeface="Symbol" panose="05050102010706020507" pitchFamily="18" charset="2"/>
              </a:rPr>
              <a:t> = 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JFET tiene un TC(Vos)=5v/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= 100dB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Especificar R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Encuentre el peor valor de TC(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) y la resistencia Ro vista por la carga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Asumir 15V y encontrar el voltaje de conformidad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600" y="2256960"/>
            <a:ext cx="2697339" cy="23150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273" y="2905878"/>
            <a:ext cx="1216543" cy="5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JFET tiene un TC(Vos)=5v/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= 100dB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Especificar R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Encuentre el peor valor de TC(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) y la resistencia Ro vista por la carga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Asumir 15V y encontrar el voltaje de conformidad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 = 5/10 = 500 (499, 1%)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peor cambio de R es 20 + 5 = 25V/C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1°C de cambio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25/500 = 50nA/°C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1V de cambio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causa 50V/V en cambio de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y 10^(-100/20) = 10V/V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cambiando 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peor cambio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es de (50 + 10)*10^-6/500 = 120nA/V así 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Ro_min</a:t>
            </a:r>
            <a:r>
              <a:rPr lang="es-PA" dirty="0" smtClean="0">
                <a:sym typeface="Symbol" panose="05050102010706020507" pitchFamily="18" charset="2"/>
              </a:rPr>
              <a:t> = 1V/120nA = 8.33M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VL &lt;= VCC – VDO – VREF = 15 – 3 – 5 = 7V</a:t>
            </a:r>
          </a:p>
        </p:txBody>
      </p:sp>
    </p:spTree>
    <p:extLst>
      <p:ext uri="{BB962C8B-B14F-4D97-AF65-F5344CB8AC3E}">
        <p14:creationId xmlns:p14="http://schemas.microsoft.com/office/powerpoint/2010/main" val="17355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Este principio también puede ser aplicado a diodos de referencia para implementar circuitos de corriente en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r>
              <a:rPr lang="es-PA" dirty="0" smtClean="0">
                <a:sym typeface="Symbol" panose="05050102010706020507" pitchFamily="18" charset="2"/>
              </a:rPr>
              <a:t>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R1 polariza el diodo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LM385 una corriente de 100uA de polarización y VL = 0 da R1 = 150k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voltaje de conformidad es V_L &gt;= </a:t>
            </a:r>
            <a:r>
              <a:rPr lang="es-PA" dirty="0" err="1" smtClean="0">
                <a:sym typeface="Symbol" panose="05050102010706020507" pitchFamily="18" charset="2"/>
              </a:rPr>
              <a:t>V_ol</a:t>
            </a:r>
            <a:r>
              <a:rPr lang="es-PA" dirty="0" smtClean="0">
                <a:sym typeface="Symbol" panose="05050102010706020507" pitchFamily="18" charset="2"/>
              </a:rPr>
              <a:t> + V_REF. Si el 741 ES DE 2.5, V_L = 10.5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necesitamos más corriente utilizaremos transistores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50" y="4003286"/>
            <a:ext cx="3819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circuito inferior utiliza un BJT a la salida como fuente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operacional por medio del voltaje de R da la referencia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voltaje del emisor es I_E = V_REF/R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coriente</a:t>
            </a:r>
            <a:r>
              <a:rPr lang="es-PA" dirty="0" smtClean="0">
                <a:sym typeface="Symbol" panose="05050102010706020507" pitchFamily="18" charset="2"/>
              </a:rPr>
              <a:t> saliendo del colector podemos decir que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43" y="3716267"/>
            <a:ext cx="5782615" cy="2929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526" t="59500" r="36599" b="1932"/>
          <a:stretch/>
        </p:blipFill>
        <p:spPr>
          <a:xfrm>
            <a:off x="4288664" y="3145958"/>
            <a:ext cx="2833352" cy="2962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323" t="20999" r="7382" b="35403"/>
          <a:stretch/>
        </p:blipFill>
        <p:spPr>
          <a:xfrm>
            <a:off x="6087414" y="2371283"/>
            <a:ext cx="6104586" cy="3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360448"/>
            <a:ext cx="12035939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Del circuito el UA741 se alimenta con 15V.  Tenemos un LM385 2.5V con corriente de polarización de 0.5mA y un BJT 2N2905 con R2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y R1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Asumir los parámetros típicos del BJT para encontrar el voltaje de conformidad de la fuente viendo las especificaciones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2.5V/0.1 = 25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(24.9 1%)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(15 – 2.5)/0.5 = 25k (24k)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V_L &lt;= 15 – 2-5 – 0.2 = 12.3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741 es de 15 – 2.5 = 12.5 V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Beta = 100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Veb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– R2IB = 15-2.5-0.7-1*1 = 10.8V (esta debajo de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13V)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Isc</a:t>
            </a:r>
            <a:r>
              <a:rPr lang="es-PA" dirty="0" smtClean="0">
                <a:sym typeface="Symbol" panose="05050102010706020507" pitchFamily="18" charset="2"/>
              </a:rPr>
              <a:t> = 25mA,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741 opera en base a las especificaciones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55" y="2814556"/>
            <a:ext cx="5053287" cy="25603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526" t="59500" r="36599" b="1932"/>
          <a:stretch/>
        </p:blipFill>
        <p:spPr>
          <a:xfrm>
            <a:off x="5939939" y="901506"/>
            <a:ext cx="2833352" cy="2962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323" t="20999" r="7382" b="35403"/>
          <a:stretch/>
        </p:blipFill>
        <p:spPr>
          <a:xfrm>
            <a:off x="5939939" y="403927"/>
            <a:ext cx="6104586" cy="3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</a:t>
            </a:r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de 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desea que un sensor V(T) e I(T) sea calibrado en C o 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AD590 IPTAT </a:t>
            </a:r>
            <a:r>
              <a:rPr lang="es-PA" dirty="0" err="1" smtClean="0">
                <a:sym typeface="Symbol" panose="05050102010706020507" pitchFamily="18" charset="2"/>
              </a:rPr>
              <a:t>require</a:t>
            </a:r>
            <a:r>
              <a:rPr lang="es-PA" dirty="0" smtClean="0">
                <a:sym typeface="Symbol" panose="05050102010706020507" pitchFamily="18" charset="2"/>
              </a:rPr>
              <a:t> de un circuito de acondicionamiento.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temperatura puede conseguirse de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R1 = 10/273.2x10^-6 = 36.6k causa una cancelación 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R2*10^6T, T(°C)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de 100mV/°C, R2 = 100mV/1uA = 100k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mejorar el circuito R1 = 35.7k y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   R2 = 97.6k y 5k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… para calibrar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Ajustar el AD590 0°C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0V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Ajustar el AD590 100°C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10V</a:t>
            </a: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Otra aplicación es la </a:t>
            </a:r>
            <a:r>
              <a:rPr lang="es-PA" dirty="0" err="1" smtClean="0">
                <a:sym typeface="Symbol" panose="05050102010706020507" pitchFamily="18" charset="2"/>
              </a:rPr>
              <a:t>compnsación</a:t>
            </a:r>
            <a:r>
              <a:rPr lang="es-PA" dirty="0" smtClean="0">
                <a:sym typeface="Symbol" panose="05050102010706020507" pitchFamily="18" charset="2"/>
              </a:rPr>
              <a:t> de juntura fría en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 bimetálico,  es el coeficiente de </a:t>
            </a:r>
            <a:r>
              <a:rPr lang="es-PA" dirty="0" err="1" smtClean="0">
                <a:sym typeface="Symbol" panose="05050102010706020507" pitchFamily="18" charset="2"/>
              </a:rPr>
              <a:t>Seebeck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es la temperatura de la unión en frio y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es la temperatura en unión caliente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18" y="103232"/>
            <a:ext cx="4465706" cy="1703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908" y="2636825"/>
            <a:ext cx="3315076" cy="3700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18" y="5830345"/>
            <a:ext cx="1941600" cy="5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Aplicaciones de </a:t>
            </a:r>
            <a:r>
              <a:rPr lang="es-PA" dirty="0" err="1">
                <a:sym typeface="Symbol" panose="05050102010706020507" pitchFamily="18" charset="2"/>
              </a:rPr>
              <a:t>Sensado</a:t>
            </a:r>
            <a:r>
              <a:rPr lang="es-PA" dirty="0">
                <a:sym typeface="Symbol" panose="05050102010706020507" pitchFamily="18" charset="2"/>
              </a:rPr>
              <a:t> de </a:t>
            </a:r>
            <a:r>
              <a:rPr lang="es-PA" dirty="0" smtClean="0">
                <a:sym typeface="Symbol" panose="05050102010706020507" pitchFamily="18" charset="2"/>
              </a:rPr>
              <a:t>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r>
              <a:rPr lang="es-PA" dirty="0" smtClean="0">
                <a:sym typeface="Symbol" panose="05050102010706020507" pitchFamily="18" charset="2"/>
              </a:rPr>
              <a:t> J son hechas de 55% Cu y 45% Ni con =52.3V/°C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termpocupla</a:t>
            </a:r>
            <a:r>
              <a:rPr lang="es-PA" dirty="0" smtClean="0">
                <a:sym typeface="Symbol" panose="05050102010706020507" pitchFamily="18" charset="2"/>
              </a:rPr>
              <a:t> de temperatura relativa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tenemos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debemos usar un sensor que mida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r>
              <a:rPr lang="es-PA" dirty="0" smtClean="0">
                <a:sym typeface="Symbol" panose="05050102010706020507" pitchFamily="18" charset="2"/>
              </a:rPr>
              <a:t> J tiene </a:t>
            </a:r>
            <a:r>
              <a:rPr lang="es-PA" dirty="0">
                <a:sym typeface="Symbol" panose="05050102010706020507" pitchFamily="18" charset="2"/>
              </a:rPr>
              <a:t>=52.3V/°</a:t>
            </a:r>
            <a:r>
              <a:rPr lang="es-PA" dirty="0" smtClean="0">
                <a:sym typeface="Symbol" panose="05050102010706020507" pitchFamily="18" charset="2"/>
              </a:rPr>
              <a:t>C y 10mV/°C de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salida</a:t>
            </a:r>
          </a:p>
          <a:p>
            <a:pPr marL="0" indent="0">
              <a:buNone/>
            </a:pP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294" y="2234423"/>
            <a:ext cx="3144645" cy="20964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30" y="3282638"/>
            <a:ext cx="5147935" cy="5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Aplicaciones de </a:t>
            </a:r>
            <a:r>
              <a:rPr lang="es-PA" dirty="0" err="1">
                <a:sym typeface="Symbol" panose="05050102010706020507" pitchFamily="18" charset="2"/>
              </a:rPr>
              <a:t>Sensado</a:t>
            </a:r>
            <a:r>
              <a:rPr lang="es-PA" dirty="0">
                <a:sym typeface="Symbol" panose="05050102010706020507" pitchFamily="18" charset="2"/>
              </a:rPr>
              <a:t> de </a:t>
            </a:r>
            <a:r>
              <a:rPr lang="es-PA" dirty="0" smtClean="0">
                <a:sym typeface="Symbol" panose="05050102010706020507" pitchFamily="18" charset="2"/>
              </a:rPr>
              <a:t>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r>
              <a:rPr lang="es-PA" dirty="0" smtClean="0">
                <a:sym typeface="Symbol" panose="05050102010706020507" pitchFamily="18" charset="2"/>
              </a:rPr>
              <a:t> J tiene </a:t>
            </a:r>
            <a:r>
              <a:rPr lang="es-PA" dirty="0">
                <a:sym typeface="Symbol" panose="05050102010706020507" pitchFamily="18" charset="2"/>
              </a:rPr>
              <a:t>=52.3V/°</a:t>
            </a:r>
            <a:r>
              <a:rPr lang="es-PA" dirty="0" smtClean="0">
                <a:sym typeface="Symbol" panose="05050102010706020507" pitchFamily="18" charset="2"/>
              </a:rPr>
              <a:t>C y 10mV/°C de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cancelar el término 273.2 usamos R1 = 36.6k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queda entonces la ecuación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disponemos a cancelar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haciendo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52.6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Ejemplos de compensadores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r>
              <a:rPr lang="es-PA" dirty="0" smtClean="0">
                <a:sym typeface="Symbol" panose="05050102010706020507" pitchFamily="18" charset="2"/>
              </a:rPr>
              <a:t> = AD594-7 y LT1025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realidad usar R3 = 52.3, R1 y R2 hacerlas ajustables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R1a + R1pot y ajustar 0V a 0°C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R2a + R2pot y ajustar 10V a 100°C, por ejemplo.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suprimir ruido use R = 10k y C = 0.1uF en los cables de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687" y="3610413"/>
            <a:ext cx="3765252" cy="25101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81" y="661895"/>
            <a:ext cx="5147935" cy="5756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167" y="2582693"/>
            <a:ext cx="3687595" cy="5396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167" y="3122341"/>
            <a:ext cx="4093306" cy="3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Usualmente tienen esta descripción pero se recomienda ver siempre la hoja de datos</a:t>
            </a:r>
          </a:p>
          <a:p>
            <a:r>
              <a:rPr lang="es-PA" dirty="0" smtClean="0"/>
              <a:t>Algunos integrados traen más de un operacional</a:t>
            </a:r>
          </a:p>
          <a:p>
            <a:pPr lvl="1"/>
            <a:r>
              <a:rPr lang="es-PA" dirty="0" smtClean="0"/>
              <a:t>Dual </a:t>
            </a:r>
            <a:r>
              <a:rPr lang="es-PA" dirty="0" err="1" smtClean="0"/>
              <a:t>package</a:t>
            </a:r>
            <a:r>
              <a:rPr lang="es-PA" dirty="0" smtClean="0"/>
              <a:t> (dos operacionales)</a:t>
            </a:r>
          </a:p>
          <a:p>
            <a:pPr lvl="1"/>
            <a:r>
              <a:rPr lang="es-PA" dirty="0" err="1" smtClean="0"/>
              <a:t>Quad</a:t>
            </a:r>
            <a:r>
              <a:rPr lang="es-PA" dirty="0" smtClean="0"/>
              <a:t> </a:t>
            </a:r>
            <a:r>
              <a:rPr lang="es-PA" dirty="0" err="1" smtClean="0"/>
              <a:t>package</a:t>
            </a:r>
            <a:r>
              <a:rPr lang="es-PA" dirty="0" smtClean="0"/>
              <a:t> (4 operacionales)</a:t>
            </a:r>
          </a:p>
          <a:p>
            <a:r>
              <a:rPr lang="es-PA" dirty="0" smtClean="0"/>
              <a:t>La fuente del OP282 es la misma para los dos operacionales</a:t>
            </a:r>
          </a:p>
          <a:p>
            <a:r>
              <a:rPr lang="es-PA" dirty="0" smtClean="0"/>
              <a:t>VOS TRIM en el OP27 hacen la misma operación del offset </a:t>
            </a:r>
            <a:r>
              <a:rPr lang="es-PA" dirty="0" err="1" smtClean="0"/>
              <a:t>null</a:t>
            </a:r>
            <a:r>
              <a:rPr lang="es-PA" dirty="0" smtClean="0"/>
              <a:t> en el 741</a:t>
            </a:r>
          </a:p>
          <a:p>
            <a:r>
              <a:rPr lang="es-PA" dirty="0" smtClean="0"/>
              <a:t>Ejemplo OP27			Ejemplo OP282			NOTA: Siempre ver el </a:t>
            </a:r>
            <a:r>
              <a:rPr lang="es-PA" dirty="0" err="1" smtClean="0"/>
              <a:t>datashet</a:t>
            </a:r>
            <a:r>
              <a:rPr lang="es-PA" dirty="0" smtClean="0"/>
              <a:t>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6" y="4976131"/>
            <a:ext cx="2533650" cy="1533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67" y="4968680"/>
            <a:ext cx="2509590" cy="15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reguladores lineales usan un par de Darlington como elemento de pase en serie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Transfiere Vi 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voltaje R1-R2 es llevado 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EA se encarga de </a:t>
            </a:r>
            <a:r>
              <a:rPr lang="es-PA" dirty="0" err="1" smtClean="0">
                <a:sym typeface="Symbol" panose="05050102010706020507" pitchFamily="18" charset="2"/>
              </a:rPr>
              <a:t>amplifcar</a:t>
            </a:r>
            <a:r>
              <a:rPr lang="es-PA" dirty="0" smtClean="0">
                <a:sym typeface="Symbol" panose="05050102010706020507" pitchFamily="18" charset="2"/>
              </a:rPr>
              <a:t> pero también de llevar el error a 0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es 10^3 A/A necesaria (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gancia</a:t>
            </a:r>
            <a:r>
              <a:rPr lang="es-PA" dirty="0" smtClean="0">
                <a:sym typeface="Symbol" panose="05050102010706020507" pitchFamily="18" charset="2"/>
              </a:rPr>
              <a:t> del Darlington en B = B1*B2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Datos frecuentes del transistor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= B*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Vbe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Vbe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= 0.7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Vce</a:t>
            </a:r>
            <a:r>
              <a:rPr lang="es-PA" dirty="0" smtClean="0">
                <a:sym typeface="Symbol" panose="05050102010706020507" pitchFamily="18" charset="2"/>
              </a:rPr>
              <a:t> &gt;= </a:t>
            </a:r>
            <a:r>
              <a:rPr lang="es-PA" dirty="0" err="1" smtClean="0">
                <a:sym typeface="Symbol" panose="05050102010706020507" pitchFamily="18" charset="2"/>
              </a:rPr>
              <a:t>Vce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0.1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 = 100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91" y="3534935"/>
            <a:ext cx="5284760" cy="3111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452" y="2538709"/>
            <a:ext cx="1924050" cy="7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Protecciones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desempeño del BJT se ve afectado por el consumo de potencia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Corriente, Voltaje, Temperatura de unión ….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Causa puntos calientes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protecciones involucradas dentro de ellos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Sobrecorriente</a:t>
            </a:r>
            <a:r>
              <a:rPr lang="es-PA" dirty="0" smtClean="0">
                <a:sym typeface="Symbol" panose="05050102010706020507" pitchFamily="18" charset="2"/>
              </a:rPr>
              <a:t>, Segunda ruptura, Sobrecarga térmica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también reducir la corriente de colector (</a:t>
            </a:r>
            <a:r>
              <a:rPr lang="es-PA" dirty="0" err="1" smtClean="0">
                <a:sym typeface="Symbol" panose="05050102010706020507" pitchFamily="18" charset="2"/>
              </a:rPr>
              <a:t>zener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prevenir la </a:t>
            </a:r>
            <a:r>
              <a:rPr lang="es-PA" dirty="0" err="1" smtClean="0">
                <a:sym typeface="Symbol" panose="05050102010706020507" pitchFamily="18" charset="2"/>
              </a:rPr>
              <a:t>sobretemperatura</a:t>
            </a:r>
            <a:r>
              <a:rPr lang="es-PA" dirty="0" smtClean="0">
                <a:sym typeface="Symbol" panose="05050102010706020507" pitchFamily="18" charset="2"/>
              </a:rPr>
              <a:t> Q4 se usa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32" y="4710408"/>
            <a:ext cx="1733778" cy="20472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85" y="3309274"/>
            <a:ext cx="1486114" cy="5221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30" y="4326674"/>
            <a:ext cx="4074539" cy="24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Protecciones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asume Vbe4 = 700mV y TC(Vbe4) = -2mV/°C encontrar R7 y R8 para causar disparo térmico a 175°.  Nota, valores iniciales a 25°C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Vbe4(175°) = Vbe4(25°) + TC(Vbe4)*(175 – 25) = 700mV + (-2mV/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)*150°C = 400mV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ignoramos Ib4 e </a:t>
            </a:r>
            <a:r>
              <a:rPr lang="es-PA" dirty="0" err="1" smtClean="0">
                <a:sym typeface="Symbol" panose="05050102010706020507" pitchFamily="18" charset="2"/>
              </a:rPr>
              <a:t>imponenos</a:t>
            </a:r>
            <a:r>
              <a:rPr lang="es-PA" dirty="0" smtClean="0">
                <a:sym typeface="Symbol" panose="05050102010706020507" pitchFamily="18" charset="2"/>
              </a:rPr>
              <a:t> 400mV = (R8/(R8+R7))*1.282, R7/R8 = 2.2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Ib4 = 0.1mA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/(R7+R8) = 10IB4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R7 = 880ohms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R8 = 400ohms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3524676"/>
            <a:ext cx="5311581" cy="31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define como una relación de potencia de salida entre potencia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hay ciertas pérdidas en el camino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5" y="2224590"/>
            <a:ext cx="1826270" cy="628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1" y="3741000"/>
            <a:ext cx="5086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define como una relación de potencia de salida entre potencia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hay ciertas pérdidas en el camino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5" y="2224590"/>
            <a:ext cx="1826270" cy="628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1" y="3741000"/>
            <a:ext cx="5086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36" y="4232933"/>
            <a:ext cx="7040938" cy="22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de Voltaje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se dividen en la serie UA7800 y la UA7900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UA78G difiere de los UA7800 eliminados R1-R2 y el Vr1-r2 es un pin de control para ajustar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Utilizados para </a:t>
            </a:r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remoto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 popular es el LM317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el LM337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ajustado de 1.25V a 35V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2" y="4303860"/>
            <a:ext cx="5278749" cy="218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32" y="4102716"/>
            <a:ext cx="4772865" cy="24619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36" y="3055434"/>
            <a:ext cx="2480690" cy="4752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36" y="3588509"/>
            <a:ext cx="2752030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</a:t>
            </a:r>
            <a:r>
              <a:rPr lang="es-PA" dirty="0" err="1" smtClean="0">
                <a:sym typeface="Symbol" panose="05050102010706020507" pitchFamily="18" charset="2"/>
              </a:rPr>
              <a:t>Low-Dropout</a:t>
            </a:r>
            <a:r>
              <a:rPr lang="es-PA" dirty="0" smtClean="0">
                <a:sym typeface="Symbol" panose="05050102010706020507" pitchFamily="18" charset="2"/>
              </a:rPr>
              <a:t> (LDO)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Surgen debido a sistemas portable y demanda de consumo de los circuitos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Utilizan 4 topologías diferentes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VDO = VI(min)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la primera figura VDO = 0.25 + 0.7 + 1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FET de la segunda figura será 1.25V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tercera VDO = 0.25V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cuarta VDO = 0.25V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figura superior muestra un LDO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internamente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32" y="4415882"/>
            <a:ext cx="6749730" cy="22302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30" y="4192859"/>
            <a:ext cx="2480027" cy="223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64" y="2197253"/>
            <a:ext cx="44100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primera aplicación es fuentes de voltajes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son necesarios los capacitores pero reducen el efecto del ruido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Cambios bruscos de cargas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algunos casos es necesario un disipador de calor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Fuentes de Poder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Solamente se necesitan un poco de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Siguen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constantes de voltaje y corriente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01" y="174437"/>
            <a:ext cx="4950761" cy="16398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54" y="4860305"/>
            <a:ext cx="1524000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09" y="4793397"/>
            <a:ext cx="4952811" cy="19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Suponer el circuito usa un regulador 7805 que su VDO = 2V y (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Vcommon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35V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las resistencias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15 = (1 + R2/R1)*5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R2 = 20K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deseamos uno ajustable ponemos un potenciómetro entre R1 y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voltaje </a:t>
            </a:r>
            <a:r>
              <a:rPr lang="es-PA" dirty="0" err="1" smtClean="0">
                <a:sym typeface="Symbol" panose="05050102010706020507" pitchFamily="18" charset="2"/>
              </a:rPr>
              <a:t>Vcommon</a:t>
            </a:r>
            <a:r>
              <a:rPr lang="es-PA" dirty="0" smtClean="0">
                <a:sym typeface="Symbol" panose="05050102010706020507" pitchFamily="18" charset="2"/>
              </a:rPr>
              <a:t> = 10V para 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35 + 10 = 45V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min = 15V + VDO = 17V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52834"/>
          <a:stretch/>
        </p:blipFill>
        <p:spPr>
          <a:xfrm>
            <a:off x="9060512" y="2317826"/>
            <a:ext cx="2792431" cy="23879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43" y="1709272"/>
            <a:ext cx="1524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Ir a </a:t>
            </a:r>
            <a:r>
              <a:rPr lang="es-PA" dirty="0" err="1" smtClean="0"/>
              <a:t>analog</a:t>
            </a:r>
            <a:r>
              <a:rPr lang="es-PA" dirty="0" smtClean="0"/>
              <a:t> </a:t>
            </a:r>
            <a:r>
              <a:rPr lang="es-PA" dirty="0" err="1" smtClean="0"/>
              <a:t>devices</a:t>
            </a:r>
            <a:endParaRPr lang="es-PA" dirty="0" smtClean="0"/>
          </a:p>
          <a:p>
            <a:r>
              <a:rPr lang="es-PA" dirty="0" smtClean="0"/>
              <a:t>Buscar el OP482</a:t>
            </a:r>
          </a:p>
          <a:p>
            <a:r>
              <a:rPr lang="es-PA" dirty="0" smtClean="0"/>
              <a:t>Comparar este OP482 con el UA741</a:t>
            </a:r>
          </a:p>
          <a:p>
            <a:r>
              <a:rPr lang="es-PA" dirty="0" smtClean="0"/>
              <a:t>Sin ver más allá de los nombres del </a:t>
            </a:r>
            <a:r>
              <a:rPr lang="es-PA" dirty="0" err="1" smtClean="0"/>
              <a:t>pinout</a:t>
            </a:r>
            <a:r>
              <a:rPr lang="es-PA" dirty="0" smtClean="0"/>
              <a:t> interprete para que es cada pin</a:t>
            </a:r>
          </a:p>
        </p:txBody>
      </p:sp>
    </p:spTree>
    <p:extLst>
      <p:ext uri="{BB962C8B-B14F-4D97-AF65-F5344CB8AC3E}">
        <p14:creationId xmlns:p14="http://schemas.microsoft.com/office/powerpoint/2010/main" val="4911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regulador se </a:t>
            </a:r>
            <a:r>
              <a:rPr lang="es-PA" dirty="0" err="1" smtClean="0">
                <a:sym typeface="Symbol" panose="05050102010706020507" pitchFamily="18" charset="2"/>
              </a:rPr>
              <a:t>transfora</a:t>
            </a:r>
            <a:r>
              <a:rPr lang="es-PA" dirty="0" smtClean="0">
                <a:sym typeface="Symbol" panose="05050102010706020507" pitchFamily="18" charset="2"/>
              </a:rPr>
              <a:t> en una fuente constante de corriente por medio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 una ganancia K       1 &gt; k &gt; 0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 como resultado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tiene efecto de saturación, puede elegirse un LM3X7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X = 1, 3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usa un LM317 con VDO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Reg. </a:t>
            </a:r>
            <a:r>
              <a:rPr lang="es-PA" dirty="0" err="1" smtClean="0">
                <a:sym typeface="Symbol" panose="05050102010706020507" pitchFamily="18" charset="2"/>
              </a:rPr>
              <a:t>Lin</a:t>
            </a:r>
            <a:r>
              <a:rPr lang="es-PA" dirty="0" smtClean="0">
                <a:sym typeface="Symbol" panose="05050102010706020507" pitchFamily="18" charset="2"/>
              </a:rPr>
              <a:t> = 0.07%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10k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&gt;= 70dB para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ajustable para 0-1A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el voltaje de conformidad para k = 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54" y="3146847"/>
            <a:ext cx="4073098" cy="32226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63" y="2427597"/>
            <a:ext cx="1204021" cy="4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usa un LM317 con VDO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Reg. </a:t>
            </a:r>
            <a:r>
              <a:rPr lang="es-PA" dirty="0" err="1" smtClean="0">
                <a:sym typeface="Symbol" panose="05050102010706020507" pitchFamily="18" charset="2"/>
              </a:rPr>
              <a:t>Lin</a:t>
            </a:r>
            <a:r>
              <a:rPr lang="es-PA" dirty="0" smtClean="0">
                <a:sym typeface="Symbol" panose="05050102010706020507" pitchFamily="18" charset="2"/>
              </a:rPr>
              <a:t> = 0.07%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10k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&gt;= 70dB para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ajustable para 0-1A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el voltaje de conformidad para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 = 1.25ohm, 1.25W.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VL &lt;= 15 – 2 – 1.25 = 11.75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1V causa VL en cambiar 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de (1.25 x 0.07/100 + 10^(-70/20)/1.25 = 0.93mA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1V/0.953mA = 1.05k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62" y="469333"/>
            <a:ext cx="3522236" cy="27868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919" y="475814"/>
            <a:ext cx="1204021" cy="4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Térmicas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potencia disipada es </a:t>
            </a:r>
            <a:r>
              <a:rPr lang="es-PA" dirty="0" err="1" smtClean="0">
                <a:sym typeface="Symbol" panose="05050102010706020507" pitchFamily="18" charset="2"/>
              </a:rPr>
              <a:t>ocnvertia</a:t>
            </a:r>
            <a:r>
              <a:rPr lang="es-PA" dirty="0" smtClean="0">
                <a:sym typeface="Symbol" panose="05050102010706020507" pitchFamily="18" charset="2"/>
              </a:rPr>
              <a:t> en calor y hace elevar la temperatura de Juntura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Debemos permanecer en límites de esta temperatura entre 150°C y 200°C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ja es la resistencia térmica de unión-ambiente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y Ta temperaturas de juntura y ambiente, Pd la potencia disipada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proceso de transferencia de calor se da por </a:t>
            </a:r>
          </a:p>
          <a:p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y 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son la resistencia térmica de unión a carcaza y de carcasa a ambiente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modelo matemático equivalente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TO-3				TO-220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80" y="3071115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62" y="3901705"/>
            <a:ext cx="1728203" cy="424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85" y="4861932"/>
            <a:ext cx="1359307" cy="1855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496" y="4861932"/>
            <a:ext cx="2933700" cy="11715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7" y="5199082"/>
            <a:ext cx="1219200" cy="885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567" y="5199082"/>
            <a:ext cx="1343025" cy="1028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375" y="603209"/>
            <a:ext cx="5733678" cy="9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 del 7805 a 5V es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150°C, Si Ta = 50°C.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potencia de TO-220 que pueda disipar es?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 es la temperatura del encapsulado Tc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(</a:t>
            </a:r>
            <a:r>
              <a:rPr lang="es-PA" dirty="0" err="1" smtClean="0">
                <a:sym typeface="Symbol" panose="05050102010706020507" pitchFamily="18" charset="2"/>
              </a:rPr>
              <a:t>Tjmax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Tamax</a:t>
            </a:r>
            <a:r>
              <a:rPr lang="es-PA" dirty="0" smtClean="0">
                <a:sym typeface="Symbol" panose="05050102010706020507" pitchFamily="18" charset="2"/>
              </a:rPr>
              <a:t>)/ja = (150 – 50)/60 = 1.67W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– Tc = PD*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Tc = 145°C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 = (Vi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)*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1.67 = ((5+3) – 5)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0.556A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16" y="3650977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16" y="4194133"/>
            <a:ext cx="1728203" cy="424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175" y="1538868"/>
            <a:ext cx="1359307" cy="185597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804" y="481069"/>
            <a:ext cx="5733678" cy="9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caso de operar sin case, 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aumenta considerablemente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puede reducirse con un disipador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Usualmente se monta con arandela y tornillo de fibra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Pasta térmica para ayudar a disipar el calor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disipadores amplios de 30°C/W a 1°C/W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Debería reducir 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a cero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sería el único parámetro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16" y="3650977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16" y="4194133"/>
            <a:ext cx="1728203" cy="424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6" y="4039541"/>
            <a:ext cx="5547597" cy="26065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267" y="2233124"/>
            <a:ext cx="1807634" cy="4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UA7805 tiene las siguientes características Ta(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60°C,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0.8A, Vi(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12V,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125°C.  Seleccione una combinación de case con disipador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ja(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(</a:t>
            </a:r>
            <a:r>
              <a:rPr lang="es-PA" dirty="0" err="1" smtClean="0">
                <a:sym typeface="Symbol" panose="05050102010706020507" pitchFamily="18" charset="2"/>
              </a:rPr>
              <a:t>Tjmax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Tamax</a:t>
            </a:r>
            <a:r>
              <a:rPr lang="es-PA" dirty="0" smtClean="0">
                <a:sym typeface="Symbol" panose="05050102010706020507" pitchFamily="18" charset="2"/>
              </a:rPr>
              <a:t>)/</a:t>
            </a:r>
            <a:r>
              <a:rPr lang="es-PA" dirty="0" err="1" smtClean="0">
                <a:sym typeface="Symbol" panose="05050102010706020507" pitchFamily="18" charset="2"/>
              </a:rPr>
              <a:t>Pdmax</a:t>
            </a:r>
            <a:r>
              <a:rPr lang="es-PA" dirty="0" smtClean="0">
                <a:sym typeface="Symbol" panose="05050102010706020507" pitchFamily="18" charset="2"/>
              </a:rPr>
              <a:t> = (150 – 60)/((12 – 5) *0.8) = 11.6°C/W.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Seleccionamos TO-220 (mejor resistencia, más barato)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= ja - 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= 11.6 – 5 = 6.6°C/W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Damos un margen de 0.6°C/W de la superficie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sa</a:t>
            </a:r>
            <a:r>
              <a:rPr lang="es-PA" dirty="0" smtClean="0">
                <a:sym typeface="Symbol" panose="05050102010706020507" pitchFamily="18" charset="2"/>
              </a:rPr>
              <a:t> = 6°C/W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Elegimos el IERC HP1 (5°C/W a 6°C/W)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73" y="2516406"/>
            <a:ext cx="1879266" cy="4526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29" y="3063936"/>
            <a:ext cx="1728203" cy="424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75" y="603209"/>
            <a:ext cx="5733678" cy="957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935" y="3764222"/>
            <a:ext cx="5547597" cy="26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Circuitos de Supervisión de Fuentes de Poder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solo es diseñar la fuente, debes incluir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supervisor de voltaje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Sobrevoltaje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Bajo voltaje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Pérdida de 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MC3425 es un supervisor de voltaje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Banda de 2.5V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Uno para </a:t>
            </a:r>
            <a:r>
              <a:rPr lang="es-PA" dirty="0" err="1" smtClean="0">
                <a:sym typeface="Symbol" panose="05050102010706020507" pitchFamily="18" charset="2"/>
              </a:rPr>
              <a:t>sobrevoltaje</a:t>
            </a:r>
            <a:r>
              <a:rPr lang="es-PA" dirty="0" smtClean="0">
                <a:sym typeface="Symbol" panose="05050102010706020507" pitchFamily="18" charset="2"/>
              </a:rPr>
              <a:t> y otro para bajo voltaje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Comparadores con retardo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Si CDLY = 0.01u, TDLY = 125uS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1" y="1761317"/>
            <a:ext cx="5631366" cy="46582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150" y="5672760"/>
            <a:ext cx="1876193" cy="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de Sobre y bajo voltaje, pérdida de línea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protección sigue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retardo persiste dado por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, este dispara el SCR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quieseramos</a:t>
            </a:r>
            <a:r>
              <a:rPr lang="es-PA" dirty="0" smtClean="0">
                <a:sym typeface="Symbol" panose="05050102010706020507" pitchFamily="18" charset="2"/>
              </a:rPr>
              <a:t> proteger contra </a:t>
            </a:r>
            <a:r>
              <a:rPr lang="es-PA" dirty="0" err="1" smtClean="0">
                <a:sym typeface="Symbol" panose="05050102010706020507" pitchFamily="18" charset="2"/>
              </a:rPr>
              <a:t>bajovoltaje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cambio detectado es por medio de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disparo ocurre luego de que </a:t>
            </a:r>
            <a:r>
              <a:rPr lang="es-PA" dirty="0" err="1" smtClean="0">
                <a:sym typeface="Symbol" panose="05050102010706020507" pitchFamily="18" charset="2"/>
              </a:rPr>
              <a:t>Vuv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deltaVuv</a:t>
            </a:r>
            <a:r>
              <a:rPr lang="es-PA" dirty="0" smtClean="0">
                <a:sym typeface="Symbol" panose="05050102010706020507" pitchFamily="18" charset="2"/>
              </a:rPr>
              <a:t> sobrepasa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, es ajustado por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circuito es utilizado para proteger, detectar y ejecutar guardados para un MCU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9" y="776889"/>
            <a:ext cx="5105400" cy="1885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08" y="2176547"/>
            <a:ext cx="1562100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81" y="2994915"/>
            <a:ext cx="1552575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999" y="3491609"/>
            <a:ext cx="2399001" cy="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Elegir componentes para un OV de 6.5V a 100uS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Elegir UV de 4.5 con 0.25V de histéresis en 500uS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utilizamos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 = 8nF, R2/R1 = 1.6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R4/R3 = 0.8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R3||R4 = 20k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utilizamos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r>
              <a:rPr lang="es-PA" dirty="0" smtClean="0">
                <a:sym typeface="Symbol" panose="05050102010706020507" pitchFamily="18" charset="2"/>
              </a:rPr>
              <a:t> = 40nF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 = 8.2nF,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r>
              <a:rPr lang="es-PA" dirty="0" smtClean="0">
                <a:sym typeface="Symbol" panose="05050102010706020507" pitchFamily="18" charset="2"/>
              </a:rPr>
              <a:t> = 43nF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10K, R2 = 16.2, R3 =45.3k, R4 = 36.5k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9" y="776889"/>
            <a:ext cx="5105400" cy="1885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95" y="3491945"/>
            <a:ext cx="1562100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318" y="3536561"/>
            <a:ext cx="1552575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395" y="4138677"/>
            <a:ext cx="2399001" cy="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microprocesadores debe detectarse a tiempo para salvar información del CPU o de la memoria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Observare la caída de voltaje</a:t>
            </a:r>
          </a:p>
          <a:p>
            <a:r>
              <a:rPr lang="es-PA" smtClean="0">
                <a:sym typeface="Symbol" panose="05050102010706020507" pitchFamily="18" charset="2"/>
              </a:rPr>
              <a:t>Observar !PFAIL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24" y="2217264"/>
            <a:ext cx="6324329" cy="2323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2" y="4480126"/>
            <a:ext cx="4128042" cy="22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Pueden usarse como circuitos lineales o no </a:t>
            </a:r>
            <a:r>
              <a:rPr lang="es-PA" dirty="0" err="1" smtClean="0"/>
              <a:t>lienales</a:t>
            </a:r>
            <a:endParaRPr lang="es-PA" dirty="0" smtClean="0"/>
          </a:p>
          <a:p>
            <a:r>
              <a:rPr lang="es-PA" dirty="0" smtClean="0"/>
              <a:t>Cuando son no lineales la salida es manejada por la fuente de poder</a:t>
            </a:r>
          </a:p>
          <a:p>
            <a:pPr lvl="1"/>
            <a:r>
              <a:rPr lang="es-PA" dirty="0" smtClean="0"/>
              <a:t>No cambia cuando la entrada cambia</a:t>
            </a:r>
          </a:p>
          <a:p>
            <a:pPr lvl="1"/>
            <a:r>
              <a:rPr lang="es-PA" dirty="0" smtClean="0"/>
              <a:t>La salida es saturada</a:t>
            </a:r>
          </a:p>
          <a:p>
            <a:r>
              <a:rPr lang="es-PA" dirty="0" smtClean="0"/>
              <a:t>Cuando son lineales la fuente es mantenida y la salida cambia a partir de la entrada</a:t>
            </a:r>
          </a:p>
          <a:p>
            <a:r>
              <a:rPr lang="es-PA" dirty="0" smtClean="0"/>
              <a:t>Todos los siguientes casos son lineales</a:t>
            </a:r>
          </a:p>
          <a:p>
            <a:r>
              <a:rPr lang="es-PA" dirty="0" smtClean="0"/>
              <a:t>Generalmente dan retroalimentación negativa</a:t>
            </a:r>
          </a:p>
          <a:p>
            <a:r>
              <a:rPr lang="es-PA" dirty="0" smtClean="0"/>
              <a:t>La salida y la entrada están interconectadas a la </a:t>
            </a:r>
            <a:r>
              <a:rPr lang="es-PA" i="1" dirty="0" smtClean="0"/>
              <a:t>terminal inversora</a:t>
            </a:r>
          </a:p>
          <a:p>
            <a:r>
              <a:rPr lang="es-PA" dirty="0" smtClean="0"/>
              <a:t>La ganancia negativa hace que el circuito sea poco sensitivo a la ganancia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Reduce la capacidad de saturación a la salida</a:t>
            </a:r>
          </a:p>
          <a:p>
            <a:r>
              <a:rPr lang="es-PA" dirty="0" smtClean="0"/>
              <a:t>Las deducciones se realizan por medio de análisis nodal</a:t>
            </a:r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39368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184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regulador lineal transfiere siempre Vi 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continuamente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 = </a:t>
            </a:r>
            <a:r>
              <a:rPr lang="es-PA" dirty="0" err="1" smtClean="0">
                <a:sym typeface="Symbol" panose="05050102010706020507" pitchFamily="18" charset="2"/>
              </a:rPr>
              <a:t>VceIce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VbeIb</a:t>
            </a:r>
            <a:r>
              <a:rPr lang="es-PA" dirty="0" smtClean="0">
                <a:sym typeface="Symbol" panose="05050102010706020507" pitchFamily="18" charset="2"/>
              </a:rPr>
              <a:t> = (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– Vi)/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n(%) = 100*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/Vi.  Si Vi = 12,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4, n = 41.7%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Vi &gt;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fuentes conmutadas logran más eficiencia operando el transistor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BJT conmutado consume muy poco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Ajustamos el ciclo de trabajo D = ton/(ton + </a:t>
            </a:r>
            <a:r>
              <a:rPr lang="es-PA" dirty="0" err="1" smtClean="0">
                <a:sym typeface="Symbol" panose="05050102010706020507" pitchFamily="18" charset="2"/>
              </a:rPr>
              <a:t>toff</a:t>
            </a:r>
            <a:r>
              <a:rPr lang="es-PA" dirty="0" smtClean="0">
                <a:sym typeface="Symbol" panose="05050102010706020507" pitchFamily="18" charset="2"/>
              </a:rPr>
              <a:t>) = ton/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*ton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modo PWM,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fijo, ton = variable.  En PFM, ton o </a:t>
            </a:r>
            <a:r>
              <a:rPr lang="es-PA" dirty="0" err="1" smtClean="0">
                <a:sym typeface="Symbol" panose="05050102010706020507" pitchFamily="18" charset="2"/>
              </a:rPr>
              <a:t>toff</a:t>
            </a:r>
            <a:r>
              <a:rPr lang="es-PA" dirty="0" smtClean="0">
                <a:sym typeface="Symbol" panose="05050102010706020507" pitchFamily="18" charset="2"/>
              </a:rPr>
              <a:t> es fijo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ajutable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82" y="2933464"/>
            <a:ext cx="2398441" cy="21129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59" y="2944617"/>
            <a:ext cx="3238280" cy="21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Topologias</a:t>
            </a:r>
            <a:r>
              <a:rPr lang="es-PA" dirty="0" smtClean="0">
                <a:sym typeface="Symbol" panose="05050102010706020507" pitchFamily="18" charset="2"/>
              </a:rPr>
              <a:t> Básicas: 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Buck-Boost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Buck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cierra el transistor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=VL/L no varia tanto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VL = Vi –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(transistor)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crecimiento de corriente es 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abre el transistor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bobina trata de mantener la corriente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El diodo no puede mantener la </a:t>
            </a:r>
            <a:r>
              <a:rPr lang="es-PA" dirty="0" smtClean="0">
                <a:sym typeface="Symbol" panose="05050102010706020507" pitchFamily="18" charset="2"/>
              </a:rPr>
              <a:t>continuidad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VL,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camba su sentido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VL = -VF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VL*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/L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CCM (Modo de Conducción continua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06" y="402435"/>
            <a:ext cx="4084493" cy="10946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00" y="3821217"/>
            <a:ext cx="2506981" cy="4249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01" y="2391205"/>
            <a:ext cx="2788980" cy="13804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62" y="4295737"/>
            <a:ext cx="2540089" cy="12443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t="-1" b="-17975"/>
          <a:stretch/>
        </p:blipFill>
        <p:spPr>
          <a:xfrm>
            <a:off x="4073590" y="5507645"/>
            <a:ext cx="2737004" cy="5854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5495" y="1521850"/>
            <a:ext cx="1635328" cy="30837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257" y="5499658"/>
            <a:ext cx="2378502" cy="11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Buck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el siguiente estado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Siguiente topología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VL &gt;0, VL = VI –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Ton, VL = VI –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Toff</a:t>
            </a:r>
            <a:r>
              <a:rPr lang="es-PA" dirty="0" smtClean="0">
                <a:sym typeface="Symbol" panose="05050102010706020507" pitchFamily="18" charset="2"/>
              </a:rPr>
              <a:t>, VL=VI – (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para esta figura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son 0 se simplifica la ecuación 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324100"/>
            <a:ext cx="2336590" cy="2336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93" y="2228850"/>
            <a:ext cx="2949320" cy="3832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986897"/>
            <a:ext cx="3790950" cy="10572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139935"/>
            <a:ext cx="2234393" cy="43206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835561"/>
            <a:ext cx="3829050" cy="10191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5343443"/>
            <a:ext cx="2486025" cy="4429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603" y="6118297"/>
            <a:ext cx="3485332" cy="4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convertidores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&lt;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&gt;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combinación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polaridad no se puede conseguir con los reguladores lineales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Tenemos un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con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12V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encontrar D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diodo y 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bjt</a:t>
            </a:r>
            <a:r>
              <a:rPr lang="es-PA" dirty="0" smtClean="0">
                <a:sym typeface="Symbol" panose="05050102010706020507" pitchFamily="18" charset="2"/>
              </a:rPr>
              <a:t>) son ideales (0V ambos)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0.5V y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= 0.7V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Repetir los cálculos para 8V &lt;= Vi &lt;= 16V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= 5/12 = 41.7%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= 46.7%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31.2% &lt;= D &lt;= 62.5% Y 35.2% &lt;= D &lt;= 69.5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34" y="5224462"/>
            <a:ext cx="1027290" cy="433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-1" b="6897"/>
          <a:stretch/>
        </p:blipFill>
        <p:spPr>
          <a:xfrm>
            <a:off x="3678784" y="5581650"/>
            <a:ext cx="240315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Selección de la bobina</a:t>
            </a:r>
          </a:p>
          <a:p>
            <a:pPr algn="just"/>
            <a:r>
              <a:rPr lang="es-PA" i="1" dirty="0" smtClean="0">
                <a:sym typeface="Symbol" panose="05050102010706020507" pitchFamily="18" charset="2"/>
              </a:rPr>
              <a:t>La bobina debe ser lo suficientemente fuerte para soportar la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características de los convertidores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buck-boost</a:t>
            </a:r>
            <a:r>
              <a:rPr lang="es-PA" dirty="0" smtClean="0">
                <a:sym typeface="Symbol" panose="05050102010706020507" pitchFamily="18" charset="2"/>
              </a:rPr>
              <a:t> son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i="1" dirty="0" smtClean="0">
                <a:sym typeface="Symbol" panose="05050102010706020507" pitchFamily="18" charset="2"/>
              </a:rPr>
              <a:t>El voltaje en estado estable del inductor es cero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convertidor ajusta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de acuerdo a la penúltima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ajusta IL dependiendo de la ecuación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está limitado si cae por un voltaje inferior al deseado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caso de modo discontinuo de conducción (DCM)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-&gt;Vi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-&gt;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Buck-Boost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-&gt; -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095624"/>
            <a:ext cx="2876299" cy="428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75" y="3522474"/>
            <a:ext cx="3434864" cy="31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estimar el valor de 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 se selecciona por el rizo mínimo y máxima potencia ( es un </a:t>
            </a:r>
            <a:r>
              <a:rPr lang="es-PA" dirty="0" err="1" smtClean="0">
                <a:sym typeface="Symbol" panose="05050102010706020507" pitchFamily="18" charset="2"/>
              </a:rPr>
              <a:t>tradeoff</a:t>
            </a:r>
            <a:r>
              <a:rPr lang="es-PA" dirty="0" smtClean="0">
                <a:sym typeface="Symbol" panose="05050102010706020507" pitchFamily="18" charset="2"/>
              </a:rPr>
              <a:t> 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Incrementar L hace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pasar de DCM a CCM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criterio es utilizar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0.2IL(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evitar operación discontinua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2Io(min)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Calculado luego debemos basarnos en estos parámetros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ILsat</a:t>
            </a:r>
            <a:r>
              <a:rPr lang="es-PA" dirty="0" smtClean="0">
                <a:sym typeface="Symbol" panose="05050102010706020507" pitchFamily="18" charset="2"/>
              </a:rPr>
              <a:t> que es el valor máximo de saturación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Ilrms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corriente pico máxima es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51" y="1538868"/>
            <a:ext cx="1940592" cy="6521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1538868"/>
            <a:ext cx="2079881" cy="6521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486" y="1538868"/>
            <a:ext cx="1973660" cy="6521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2" y="5124451"/>
            <a:ext cx="1710497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una bobina para un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converter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100kHz.  ¿Cuál es la mínima carga de corriente </a:t>
            </a:r>
            <a:r>
              <a:rPr lang="es-PA" dirty="0" err="1" smtClean="0">
                <a:sym typeface="Symbol" panose="05050102010706020507" pitchFamily="18" charset="2"/>
              </a:rPr>
              <a:t>Iomin</a:t>
            </a:r>
            <a:r>
              <a:rPr lang="es-PA" dirty="0" smtClean="0">
                <a:sym typeface="Symbol" panose="05050102010706020507" pitchFamily="18" charset="2"/>
              </a:rPr>
              <a:t> para CCM?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(12/5)(1) = 2.4A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5(1 – 5/12)/(100k*0.2(2.4)) = 61 H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IL +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/2 = 2.4 + (0.2)(2.4)/2 = 2.64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Irms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(IL^2 + (dIL^2/12)) = 2.4A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Iomin</a:t>
            </a:r>
            <a:r>
              <a:rPr lang="es-PA" dirty="0" smtClean="0">
                <a:sym typeface="Symbol" panose="05050102010706020507" pitchFamily="18" charset="2"/>
              </a:rPr>
              <a:t> = 0.1A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01" y="1034365"/>
            <a:ext cx="1940592" cy="6521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4" y="1034365"/>
            <a:ext cx="2079881" cy="6521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136" y="1034365"/>
            <a:ext cx="1973660" cy="6521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696" y="178354"/>
            <a:ext cx="4547100" cy="7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Selección del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 = IL –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decir que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causa el rizo </a:t>
            </a:r>
            <a:r>
              <a:rPr lang="es-PA" dirty="0" err="1" smtClean="0">
                <a:sym typeface="Symbol" panose="05050102010706020507" pitchFamily="18" charset="2"/>
              </a:rPr>
              <a:t>dVc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y eliminamos </a:t>
            </a:r>
            <a:r>
              <a:rPr lang="es-PA" dirty="0" err="1" smtClean="0">
                <a:sym typeface="Symbol" panose="05050102010706020507" pitchFamily="18" charset="2"/>
              </a:rPr>
              <a:t>dQc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topología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en la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capacitor real exhibe lo siguiente                              donde </a:t>
            </a:r>
            <a:r>
              <a:rPr lang="es-PA" dirty="0" err="1" smtClean="0">
                <a:sym typeface="Symbol" panose="05050102010706020507" pitchFamily="18" charset="2"/>
              </a:rPr>
              <a:t>dvESR</a:t>
            </a:r>
            <a:r>
              <a:rPr lang="es-PA" dirty="0" smtClean="0">
                <a:sym typeface="Symbol" panose="05050102010706020507" pitchFamily="18" charset="2"/>
              </a:rPr>
              <a:t> = ESR *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1/3Vro = </a:t>
            </a:r>
            <a:r>
              <a:rPr lang="es-PA" dirty="0" err="1" smtClean="0">
                <a:sym typeface="Symbol" panose="05050102010706020507" pitchFamily="18" charset="2"/>
              </a:rPr>
              <a:t>dVc</a:t>
            </a:r>
            <a:r>
              <a:rPr lang="es-PA" dirty="0" smtClean="0">
                <a:sym typeface="Symbol" panose="05050102010706020507" pitchFamily="18" charset="2"/>
              </a:rPr>
              <a:t> y 2/3Vro de </a:t>
            </a:r>
            <a:r>
              <a:rPr lang="es-PA" dirty="0" err="1" smtClean="0">
                <a:sym typeface="Symbol" panose="05050102010706020507" pitchFamily="18" charset="2"/>
              </a:rPr>
              <a:t>dVesr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97" y="122198"/>
            <a:ext cx="3275779" cy="15542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79" y="1976223"/>
            <a:ext cx="3205806" cy="20663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571" y="2520408"/>
            <a:ext cx="2131208" cy="2465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21" y="3270265"/>
            <a:ext cx="3264210" cy="32642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21" y="3979251"/>
            <a:ext cx="1520140" cy="6384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802" y="4128708"/>
            <a:ext cx="3666734" cy="15431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692" y="5160175"/>
            <a:ext cx="2163788" cy="66037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587" y="5160175"/>
            <a:ext cx="2081623" cy="6603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0861" y="5853337"/>
            <a:ext cx="1651890" cy="4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En el convertidor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anteror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Vi = 5V, </a:t>
            </a:r>
            <a:r>
              <a:rPr lang="es-PA" dirty="0" err="1">
                <a:sym typeface="Symbol" panose="05050102010706020507" pitchFamily="18" charset="2"/>
              </a:rPr>
              <a:t>Vo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smtClean="0">
                <a:sym typeface="Symbol" panose="05050102010706020507" pitchFamily="18" charset="2"/>
              </a:rPr>
              <a:t>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= 1A, </a:t>
            </a:r>
            <a:r>
              <a:rPr lang="es-PA" dirty="0" err="1">
                <a:sym typeface="Symbol" panose="05050102010706020507" pitchFamily="18" charset="2"/>
              </a:rPr>
              <a:t>fs</a:t>
            </a:r>
            <a:r>
              <a:rPr lang="es-PA" dirty="0">
                <a:sym typeface="Symbol" panose="05050102010706020507" pitchFamily="18" charset="2"/>
              </a:rPr>
              <a:t> = 100kHz</a:t>
            </a:r>
            <a:r>
              <a:rPr lang="es-PA" dirty="0" smtClean="0">
                <a:sym typeface="Symbol" panose="05050102010706020507" pitchFamily="18" charset="2"/>
              </a:rPr>
              <a:t>. Especificar el capacitor para un </a:t>
            </a:r>
            <a:r>
              <a:rPr lang="es-PA" dirty="0" err="1" smtClean="0">
                <a:sym typeface="Symbol" panose="05050102010706020507" pitchFamily="18" charset="2"/>
              </a:rPr>
              <a:t>Vro</a:t>
            </a:r>
            <a:r>
              <a:rPr lang="es-PA" dirty="0" smtClean="0">
                <a:sym typeface="Symbol" panose="05050102010706020507" pitchFamily="18" charset="2"/>
              </a:rPr>
              <a:t> = 100mV.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dVc</a:t>
            </a:r>
            <a:r>
              <a:rPr lang="es-PA" dirty="0" smtClean="0">
                <a:sym typeface="Symbol" panose="05050102010706020507" pitchFamily="18" charset="2"/>
              </a:rPr>
              <a:t> = 1/3 *</a:t>
            </a:r>
            <a:r>
              <a:rPr lang="es-PA" dirty="0" err="1" smtClean="0">
                <a:sym typeface="Symbol" panose="05050102010706020507" pitchFamily="18" charset="2"/>
              </a:rPr>
              <a:t>Vro</a:t>
            </a:r>
            <a:r>
              <a:rPr lang="es-PA" dirty="0" smtClean="0">
                <a:sym typeface="Symbol" panose="05050102010706020507" pitchFamily="18" charset="2"/>
              </a:rPr>
              <a:t> = 33.33 </a:t>
            </a:r>
            <a:r>
              <a:rPr lang="es-PA" dirty="0" err="1" smtClean="0">
                <a:sym typeface="Symbol" panose="05050102010706020507" pitchFamily="18" charset="2"/>
              </a:rPr>
              <a:t>mV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 = 1(1 – 5/12)/(100k * 33m) = 177F.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convertidor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tenemos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dId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donde a plena carga es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2.64ª, entonces ESR = (2/3)(100m) / 2.64 = 25mOhm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no se pueden conseguir simultáneamente ambas entonces elegimos ampliar el </a:t>
            </a:r>
            <a:r>
              <a:rPr lang="es-PA" dirty="0" err="1" smtClean="0">
                <a:sym typeface="Symbol" panose="05050102010706020507" pitchFamily="18" charset="2"/>
              </a:rPr>
              <a:t>capactir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92" y="3101931"/>
            <a:ext cx="2163788" cy="6603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42" y="100595"/>
            <a:ext cx="3666911" cy="15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Para el análisis asumimos:</a:t>
            </a:r>
          </a:p>
          <a:p>
            <a:r>
              <a:rPr lang="es-PA" dirty="0" smtClean="0"/>
              <a:t>Los voltajes en la entrada son iguales; las corrientes en la terminal de entrada son cero</a:t>
            </a:r>
          </a:p>
          <a:p>
            <a:r>
              <a:rPr lang="es-PA" u="sng" dirty="0" smtClean="0"/>
              <a:t>Las terminales de entrada se tratan como dos nodos aparte al mismo potencial</a:t>
            </a:r>
          </a:p>
          <a:p>
            <a:r>
              <a:rPr lang="es-PA" dirty="0" smtClean="0"/>
              <a:t>Aplicamos la regla de </a:t>
            </a:r>
            <a:r>
              <a:rPr lang="es-PA" dirty="0" err="1" smtClean="0"/>
              <a:t>kirchov</a:t>
            </a:r>
            <a:r>
              <a:rPr lang="es-PA" dirty="0" smtClean="0"/>
              <a:t> de corriente en la terminal luego</a:t>
            </a:r>
          </a:p>
          <a:p>
            <a:pPr lvl="1"/>
            <a:r>
              <a:rPr lang="es-PA" dirty="0" smtClean="0"/>
              <a:t>No necesariamente productivo</a:t>
            </a:r>
          </a:p>
          <a:p>
            <a:pPr lvl="1"/>
            <a:r>
              <a:rPr lang="es-PA" dirty="0" smtClean="0"/>
              <a:t>Produce una ecuación más en la salida (</a:t>
            </a:r>
            <a:r>
              <a:rPr lang="es-PA" u="sng" dirty="0" smtClean="0"/>
              <a:t>introduce un elemento más desconocido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voltaje de salida está entre el rango de los voltajes de la fuente</a:t>
            </a:r>
          </a:p>
          <a:p>
            <a:r>
              <a:rPr lang="es-PA" dirty="0" smtClean="0"/>
              <a:t>De lo contrario no se comportará linealmente</a:t>
            </a:r>
          </a:p>
          <a:p>
            <a:endParaRPr lang="es-PA" dirty="0"/>
          </a:p>
          <a:p>
            <a:r>
              <a:rPr lang="es-PA" dirty="0" smtClean="0"/>
              <a:t>Objetivo final:  Determinar el voltaje de salida dado al rango de la fuente, que siempre está relacionado al voltaje de entrada</a:t>
            </a:r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29611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eficiencia del regulador es                          donde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Isw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Wsw</a:t>
            </a:r>
            <a:r>
              <a:rPr lang="es-PA" dirty="0" smtClean="0">
                <a:sym typeface="Symbol" panose="05050102010706020507" pitchFamily="18" charset="2"/>
              </a:rPr>
              <a:t>.  Para el caso del FET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Isat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rds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)*Isw^2(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Wsw</a:t>
            </a:r>
            <a:r>
              <a:rPr lang="es-PA" dirty="0" smtClean="0">
                <a:sym typeface="Symbol" panose="05050102010706020507" pitchFamily="18" charset="2"/>
              </a:rPr>
              <a:t> = 2dvsw*</a:t>
            </a:r>
            <a:r>
              <a:rPr lang="es-PA" dirty="0" err="1" smtClean="0">
                <a:sym typeface="Symbol" panose="05050102010706020507" pitchFamily="18" charset="2"/>
              </a:rPr>
              <a:t>disw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tsw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 =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If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avg</a:t>
            </a:r>
            <a:r>
              <a:rPr lang="es-PA" dirty="0" smtClean="0">
                <a:sym typeface="Symbol" panose="05050102010706020507" pitchFamily="18" charset="2"/>
              </a:rPr>
              <a:t>) +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Vr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If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.  </a:t>
            </a:r>
            <a:r>
              <a:rPr lang="es-PA" dirty="0" err="1" smtClean="0">
                <a:sym typeface="Symbol" panose="05050102010706020507" pitchFamily="18" charset="2"/>
              </a:rPr>
              <a:t>Vr</a:t>
            </a:r>
            <a:r>
              <a:rPr lang="es-PA" dirty="0" smtClean="0">
                <a:sym typeface="Symbol" panose="05050102010706020507" pitchFamily="18" charset="2"/>
              </a:rPr>
              <a:t> = reverse voltaje, </a:t>
            </a:r>
            <a:r>
              <a:rPr lang="es-PA" dirty="0" err="1" smtClean="0">
                <a:sym typeface="Symbol" panose="05050102010706020507" pitchFamily="18" charset="2"/>
              </a:rPr>
              <a:t>If</a:t>
            </a:r>
            <a:r>
              <a:rPr lang="es-PA" dirty="0" smtClean="0">
                <a:sym typeface="Symbol" panose="05050102010706020507" pitchFamily="18" charset="2"/>
              </a:rPr>
              <a:t> = forward </a:t>
            </a:r>
            <a:r>
              <a:rPr lang="es-PA" dirty="0" err="1" smtClean="0">
                <a:sym typeface="Symbol" panose="05050102010706020507" pitchFamily="18" charset="2"/>
              </a:rPr>
              <a:t>curr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 = reverse </a:t>
            </a:r>
            <a:r>
              <a:rPr lang="es-PA" dirty="0" err="1" smtClean="0">
                <a:sym typeface="Symbol" panose="05050102010706020507" pitchFamily="18" charset="2"/>
              </a:rPr>
              <a:t>recovery</a:t>
            </a:r>
            <a:r>
              <a:rPr lang="es-PA" dirty="0" smtClean="0">
                <a:sym typeface="Symbol" panose="05050102010706020507" pitchFamily="18" charset="2"/>
              </a:rPr>
              <a:t> time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Pcap</a:t>
            </a:r>
            <a:r>
              <a:rPr lang="es-PA" dirty="0" smtClean="0">
                <a:sym typeface="Symbol" panose="05050102010706020507" pitchFamily="18" charset="2"/>
              </a:rPr>
              <a:t> = ESR*Ic^2(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*IL^2(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2095500"/>
            <a:ext cx="1604596" cy="571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2190750"/>
            <a:ext cx="442849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Un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con Vi = 15v,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 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3ª,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50kHz e </a:t>
            </a:r>
            <a:r>
              <a:rPr lang="es-PA" dirty="0" err="1" smtClean="0">
                <a:sym typeface="Symbol" panose="05050102010706020507" pitchFamily="18" charset="2"/>
              </a:rPr>
              <a:t>Iq</a:t>
            </a:r>
            <a:r>
              <a:rPr lang="es-PA" dirty="0" smtClean="0">
                <a:sym typeface="Symbol" panose="05050102010706020507" pitchFamily="18" charset="2"/>
              </a:rPr>
              <a:t> = 10mA usa un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con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1V y </a:t>
            </a:r>
            <a:r>
              <a:rPr lang="es-PA" dirty="0" err="1" smtClean="0">
                <a:sym typeface="Symbol" panose="05050102010706020507" pitchFamily="18" charset="2"/>
              </a:rPr>
              <a:t>tsw</a:t>
            </a:r>
            <a:r>
              <a:rPr lang="es-PA" dirty="0" smtClean="0">
                <a:sym typeface="Symbol" panose="05050102010706020507" pitchFamily="18" charset="2"/>
              </a:rPr>
              <a:t> = 100 </a:t>
            </a:r>
            <a:r>
              <a:rPr lang="es-PA" dirty="0" err="1" smtClean="0">
                <a:sym typeface="Symbol" panose="05050102010706020507" pitchFamily="18" charset="2"/>
              </a:rPr>
              <a:t>ns</a:t>
            </a:r>
            <a:r>
              <a:rPr lang="es-PA" dirty="0" smtClean="0">
                <a:sym typeface="Symbol" panose="05050102010706020507" pitchFamily="18" charset="2"/>
              </a:rPr>
              <a:t>, un diodo con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= 0.7V y 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 = 100ns, una bobina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50mOhm y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0.6A, un capacitor con ESR = 100mOhm y pérdidas del núcleo de 0.25W, encuentre la 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= 38.8%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*D*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+ 2*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*Vi*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tsw</a:t>
            </a:r>
            <a:r>
              <a:rPr lang="es-PA" dirty="0" smtClean="0">
                <a:sym typeface="Symbol" panose="05050102010706020507" pitchFamily="18" charset="2"/>
              </a:rPr>
              <a:t> = 1.16 + 0.45 = 1.61W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Pd =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(1 – D)*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*Vi*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 = 1.29 + 0.22 = 1.51W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Pcap</a:t>
            </a:r>
            <a:r>
              <a:rPr lang="es-PA" dirty="0" smtClean="0">
                <a:sym typeface="Symbol" panose="05050102010706020507" pitchFamily="18" charset="2"/>
              </a:rPr>
              <a:t> = ESR (dIL^2/12) = 3mW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*diL^2/12 +0.25W = 0.25W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Pcontroller</a:t>
            </a:r>
            <a:r>
              <a:rPr lang="es-PA" dirty="0" smtClean="0">
                <a:sym typeface="Symbol" panose="05050102010706020507" pitchFamily="18" charset="2"/>
              </a:rPr>
              <a:t> = 15*10 = 0.15W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 = 5 * 3 = 15W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Pdiss</a:t>
            </a:r>
            <a:r>
              <a:rPr lang="es-PA" dirty="0" smtClean="0">
                <a:sym typeface="Symbol" panose="05050102010706020507" pitchFamily="18" charset="2"/>
              </a:rPr>
              <a:t> = 3.52W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 = 81%.  Un regulador lineal tendría una eficiencia de n = 5/15 = 33% entregando 15W y disipando 30W mientras este solo disipa 3.52W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176587"/>
            <a:ext cx="22479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Busca amplificar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/Beta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fase de -180° debido al inversor y de -90° por el integrador dando un total de 360° - 180° - 90° = 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Son de 3 tipos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bajas frecuencias podemos decir que 	|Zb| = 1/[w(C1 + C2)] = 1/(wC2).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altas frecuencias es más pequeño que R2 así que |Zb| = 1/wC1.  La transici</a:t>
            </a:r>
            <a:r>
              <a:rPr lang="es-PA" dirty="0" smtClean="0">
                <a:sym typeface="Symbol" panose="05050102010706020507" pitchFamily="18" charset="2"/>
              </a:rPr>
              <a:t>ón mantiene Zb = R2. y ya a muy altas frecuencias R2 = 1/(wz1C2) y R2 = 1/(wp2C1)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07848"/>
            <a:ext cx="5391150" cy="1648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7" y="3181350"/>
            <a:ext cx="5681076" cy="6893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625" y="3181350"/>
            <a:ext cx="2123818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amplificador de Error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2291059"/>
            <a:ext cx="5391150" cy="1648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31" y="163473"/>
            <a:ext cx="4027469" cy="64826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" y="4095750"/>
            <a:ext cx="5294313" cy="5524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" y="4804191"/>
            <a:ext cx="2467624" cy="5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VMC para topología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Modula una onda de diente de sierra a la entrada del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usan </a:t>
            </a:r>
            <a:r>
              <a:rPr lang="es-PA" dirty="0" err="1" smtClean="0">
                <a:sym typeface="Symbol" panose="05050102010706020507" pitchFamily="18" charset="2"/>
              </a:rPr>
              <a:t>FETs</a:t>
            </a:r>
            <a:r>
              <a:rPr lang="es-PA" dirty="0" smtClean="0">
                <a:sym typeface="Symbol" panose="05050102010706020507" pitchFamily="18" charset="2"/>
              </a:rPr>
              <a:t> para reducir la caída y pérdida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Mn y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viene dada por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Vsw</a:t>
            </a:r>
            <a:r>
              <a:rPr lang="es-PA" dirty="0" smtClean="0">
                <a:sym typeface="Symbol" panose="05050102010706020507" pitchFamily="18" charset="2"/>
              </a:rPr>
              <a:t>, Vea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son </a:t>
            </a:r>
            <a:r>
              <a:rPr lang="es-PA" dirty="0" err="1" smtClean="0">
                <a:sym typeface="Symbol" panose="05050102010706020507" pitchFamily="18" charset="2"/>
              </a:rPr>
              <a:t>trabsfirnada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Lplace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Vsw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oc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Dvi</a:t>
            </a:r>
            <a:r>
              <a:rPr lang="es-PA" dirty="0" smtClean="0">
                <a:sym typeface="Symbol" panose="05050102010706020507" pitchFamily="18" charset="2"/>
              </a:rPr>
              <a:t> y el ciclo es D = vea/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Vsw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oc</a:t>
            </a:r>
            <a:r>
              <a:rPr lang="es-PA" dirty="0" smtClean="0">
                <a:sym typeface="Symbol" panose="05050102010706020507" pitchFamily="18" charset="2"/>
              </a:rPr>
              <a:t>) = (Vi/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)*vea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3098956"/>
            <a:ext cx="3747624" cy="35471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346316"/>
            <a:ext cx="4386263" cy="23851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76" y="3731260"/>
            <a:ext cx="2282088" cy="6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en este equivalente no aparece </a:t>
            </a:r>
            <a:r>
              <a:rPr lang="es-PA" dirty="0" err="1" smtClean="0">
                <a:sym typeface="Symbol" panose="05050102010706020507" pitchFamily="18" charset="2"/>
              </a:rPr>
              <a:t>Ild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Za</a:t>
            </a:r>
            <a:r>
              <a:rPr lang="es-PA" dirty="0" smtClean="0">
                <a:sym typeface="Symbol" panose="05050102010706020507" pitchFamily="18" charset="2"/>
              </a:rPr>
              <a:t> queda terminada por la terminal negativa a tierra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la ecuación en función de la frecuencia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para w &lt;&lt;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LC exhibe un filtro de paso bajo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360607"/>
            <a:ext cx="3927424" cy="22845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06" y="3549778"/>
            <a:ext cx="5170843" cy="15558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17" y="5281612"/>
            <a:ext cx="6665787" cy="7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Asumiendo Vi = 10V,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1V,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1.282V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figura, especifique los componentes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3.3V 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2.5A.  Tome en consideración que el rizo no debe pasar de 40mOhms, calcule </a:t>
            </a:r>
            <a:r>
              <a:rPr lang="es-PA" dirty="0" err="1" smtClean="0">
                <a:sym typeface="Symbol" panose="05050102010706020507" pitchFamily="18" charset="2"/>
              </a:rPr>
              <a:t>wLC</a:t>
            </a:r>
            <a:r>
              <a:rPr lang="es-PA" dirty="0" smtClean="0">
                <a:sym typeface="Symbol" panose="05050102010706020507" pitchFamily="18" charset="2"/>
              </a:rPr>
              <a:t>, Q y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y use algún software para desplegar la gráfica de Bode de la función de transferencia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3.3 = (1 + R1/R4)1.282 da R1/R4 = 1.57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R4 = 6.35k.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0.2Io = 0.2 * 2.5 = .5ª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3.3(1 – 3.3/10)/(500k * 0.5) = 8.84uH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10uH aprox.  IL = 2.5ª,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IL +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/2 = 2.5 + 0.5/2 = 2.75ª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DCR (DC </a:t>
            </a:r>
            <a:r>
              <a:rPr lang="es-PA" dirty="0" err="1" smtClean="0">
                <a:sym typeface="Symbol" panose="05050102010706020507" pitchFamily="18" charset="2"/>
              </a:rPr>
              <a:t>Resistance</a:t>
            </a:r>
            <a:r>
              <a:rPr lang="es-PA" dirty="0" smtClean="0">
                <a:sym typeface="Symbol" panose="05050102010706020507" pitchFamily="18" charset="2"/>
              </a:rPr>
              <a:t>) = 15mOhm.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1/3 el voltaje de rizo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&lt;= 10mV, C sería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864" y="3648086"/>
            <a:ext cx="3057525" cy="29437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77" y="4708008"/>
            <a:ext cx="17626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3.3(1 – 3.3/10)/(500k * 0.5) = 8.84uH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10uH aprox.  IL = 2.5ª,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IL +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/2 = 2.5 + 0.5/2 = 2.75ª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DCR (DC </a:t>
            </a:r>
            <a:r>
              <a:rPr lang="es-PA" dirty="0" err="1" smtClean="0">
                <a:sym typeface="Symbol" panose="05050102010706020507" pitchFamily="18" charset="2"/>
              </a:rPr>
              <a:t>Resistance</a:t>
            </a:r>
            <a:r>
              <a:rPr lang="es-PA" dirty="0" smtClean="0">
                <a:sym typeface="Symbol" panose="05050102010706020507" pitchFamily="18" charset="2"/>
              </a:rPr>
              <a:t>) = 15mOhm.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1/3 el voltaje de rizo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&lt;= 10mV, C sería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0.5/(8*500*1/3*10m) = 37.5uF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40uF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= 1/(2*pi*10u*37.5u) = 8kHz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fESR</a:t>
            </a:r>
            <a:r>
              <a:rPr lang="es-PA" dirty="0" smtClean="0">
                <a:sym typeface="Symbol" panose="05050102010706020507" pitchFamily="18" charset="2"/>
              </a:rPr>
              <a:t> = 1/(2*pi*40u) = 265kHz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(10/40)/(40 + 15 + 15)m = 7.14 = 17dB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864" y="3648086"/>
            <a:ext cx="3057525" cy="29437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27" y="2538709"/>
            <a:ext cx="1762609" cy="5572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2" y="3886604"/>
            <a:ext cx="1840756" cy="8429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18" y="1280066"/>
            <a:ext cx="5026308" cy="6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localización del par de polos puedes tener -180° a +90°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Puede cambiar de un compensador Tipo 3 a Tipo 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frecuencia de </a:t>
            </a:r>
            <a:r>
              <a:rPr lang="es-PA" dirty="0" err="1" smtClean="0">
                <a:sym typeface="Symbol" panose="05050102010706020507" pitchFamily="18" charset="2"/>
              </a:rPr>
              <a:t>cross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over</a:t>
            </a:r>
            <a:r>
              <a:rPr lang="es-PA" dirty="0" smtClean="0">
                <a:sym typeface="Symbol" panose="05050102010706020507" pitchFamily="18" charset="2"/>
              </a:rPr>
              <a:t> x es una década debajo (</a:t>
            </a:r>
            <a:r>
              <a:rPr lang="es-PA" dirty="0" err="1" smtClean="0">
                <a:sym typeface="Symbol" panose="05050102010706020507" pitchFamily="18" charset="2"/>
              </a:rPr>
              <a:t>wx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/10)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frecuencias cero wz1 y wz2 están en la vecindad de </a:t>
            </a:r>
            <a:r>
              <a:rPr lang="es-PA" dirty="0" err="1" smtClean="0">
                <a:sym typeface="Symbol" panose="05050102010706020507" pitchFamily="18" charset="2"/>
              </a:rPr>
              <a:t>wLC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frecencias</a:t>
            </a:r>
            <a:r>
              <a:rPr lang="es-PA" dirty="0" smtClean="0">
                <a:sym typeface="Symbol" panose="05050102010706020507" pitchFamily="18" charset="2"/>
              </a:rPr>
              <a:t> de polo wp1 y wp2 son ingresadas cerca 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marL="400050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esta muy cercano a </a:t>
            </a:r>
            <a:r>
              <a:rPr lang="es-PA" dirty="0" err="1" smtClean="0">
                <a:sym typeface="Symbol" panose="05050102010706020507" pitchFamily="18" charset="2"/>
              </a:rPr>
              <a:t>wLC</a:t>
            </a:r>
            <a:r>
              <a:rPr lang="es-PA" dirty="0" smtClean="0">
                <a:sym typeface="Symbol" panose="05050102010706020507" pitchFamily="18" charset="2"/>
              </a:rPr>
              <a:t> entonces wp1 puede ser posicionado cerca de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para cancelar el polo y volverlo un compensador tipo cero</a:t>
            </a:r>
          </a:p>
        </p:txBody>
      </p:sp>
    </p:spTree>
    <p:extLst>
      <p:ext uri="{BB962C8B-B14F-4D97-AF65-F5344CB8AC3E}">
        <p14:creationId xmlns:p14="http://schemas.microsoft.com/office/powerpoint/2010/main" val="22367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amplificador de error bajo la figura y las siguientes constantes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/10, fz1 = fz3 = </a:t>
            </a:r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y fp1 0 fp2 = 4fx.  Use algún software para generar el modelo de </a:t>
            </a:r>
            <a:r>
              <a:rPr lang="es-PA" dirty="0" err="1" smtClean="0">
                <a:sym typeface="Symbol" panose="05050102010706020507" pitchFamily="18" charset="2"/>
              </a:rPr>
              <a:t>pspice</a:t>
            </a:r>
            <a:r>
              <a:rPr lang="es-PA" dirty="0" smtClean="0">
                <a:sym typeface="Symbol" panose="05050102010706020507" pitchFamily="18" charset="2"/>
              </a:rPr>
              <a:t>, las gráficas de bode del lazo cerrado.  Use un software para mostrar la respuesta a 1A de respuesta impulso.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prob</a:t>
            </a:r>
            <a:r>
              <a:rPr lang="es-PA" dirty="0" smtClean="0">
                <a:sym typeface="Symbol" panose="05050102010706020507" pitchFamily="18" charset="2"/>
              </a:rPr>
              <a:t>. Anterior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500kHz. 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 = 500/10 = 50kHz.  </a:t>
            </a:r>
            <a:r>
              <a:rPr lang="es-PA" dirty="0" smtClean="0">
                <a:sym typeface="Symbol" panose="05050102010706020507" pitchFamily="18" charset="2"/>
              </a:rPr>
              <a:t>fz1 = fz2 = </a:t>
            </a:r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= 8kHz, fp1 = fp2 = 4fx = 200kHz.  Para encontrar f0 imponemos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unitaria |T(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Dada f0 = 5kHz si empezamos con R1 = 10k tenemos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4381500"/>
            <a:ext cx="3190875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17" y="4533900"/>
            <a:ext cx="5912069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Aplicar la regla del amplificador operacional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la entrada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los otros nodos (si es necesario)</a:t>
            </a:r>
          </a:p>
          <a:p>
            <a:r>
              <a:rPr lang="es-PA" dirty="0" smtClean="0"/>
              <a:t>Validar si el voltaje de salida está en el rango del amplificador especificado</a:t>
            </a:r>
          </a:p>
          <a:p>
            <a:endParaRPr lang="es-PA" dirty="0"/>
          </a:p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función de </a:t>
            </a:r>
            <a:r>
              <a:rPr lang="es-PA" dirty="0" err="1" smtClean="0"/>
              <a:t>Vin</a:t>
            </a:r>
            <a:endParaRPr lang="es-PA" dirty="0" smtClean="0"/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74" y="4516143"/>
            <a:ext cx="4084184" cy="1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prob</a:t>
            </a:r>
            <a:r>
              <a:rPr lang="es-PA" dirty="0" smtClean="0">
                <a:sym typeface="Symbol" panose="05050102010706020507" pitchFamily="18" charset="2"/>
              </a:rPr>
              <a:t>. Anterior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500kHz. 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 = 500/10 = 50kHz.  </a:t>
            </a:r>
            <a:r>
              <a:rPr lang="es-PA" dirty="0" smtClean="0">
                <a:sym typeface="Symbol" panose="05050102010706020507" pitchFamily="18" charset="2"/>
              </a:rPr>
              <a:t>fz1 = fz2 = </a:t>
            </a:r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= 8kHz, fp1 = fp2 = 4fx = 200kHz.  Para encontrar f0 imponemos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unitaria |T(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 = 1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Dada f0 = 5kHz si empezamos con R1 = 10k tenemos 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3088886"/>
            <a:ext cx="3190875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17" y="3088886"/>
            <a:ext cx="5912069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58041"/>
          <a:stretch/>
        </p:blipFill>
        <p:spPr>
          <a:xfrm>
            <a:off x="4244547" y="4850726"/>
            <a:ext cx="4704518" cy="12833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b="40836"/>
          <a:stretch/>
        </p:blipFill>
        <p:spPr>
          <a:xfrm>
            <a:off x="310455" y="4850727"/>
            <a:ext cx="3791062" cy="14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822186"/>
            <a:ext cx="4371975" cy="3390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24" y="3448050"/>
            <a:ext cx="6602715" cy="27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lograr: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Invirtiendo el sentido de la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Ciclo por ciclo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necesita </a:t>
            </a:r>
            <a:r>
              <a:rPr lang="es-PA" dirty="0" err="1" smtClean="0">
                <a:sym typeface="Symbol" panose="05050102010706020507" pitchFamily="18" charset="2"/>
              </a:rPr>
              <a:t>sensar</a:t>
            </a:r>
            <a:r>
              <a:rPr lang="es-PA" dirty="0" smtClean="0">
                <a:sym typeface="Symbol" panose="05050102010706020507" pitchFamily="18" charset="2"/>
              </a:rPr>
              <a:t> IL para controlarlo (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se encarga de esto).  El voltaje es magnificado por el amplificador con ganancia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x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Otra forma es utilizando el canal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</a:t>
            </a:r>
            <a:r>
              <a:rPr lang="es-PA" dirty="0" smtClean="0">
                <a:sym typeface="Symbol" panose="05050102010706020507" pitchFamily="18" charset="2"/>
              </a:rPr>
              <a:t> o por inferencia del voltaje de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debe ser pequeño (potencia)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más común de PCMC es…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por el método de </a:t>
            </a:r>
            <a:r>
              <a:rPr lang="es-PA" dirty="0" smtClean="0">
                <a:sym typeface="Symbol" panose="05050102010706020507" pitchFamily="18" charset="2"/>
              </a:rPr>
              <a:t>pendiente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171450"/>
            <a:ext cx="5124450" cy="3352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48" y="6009067"/>
            <a:ext cx="1579903" cy="6370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9" y="4164020"/>
            <a:ext cx="3063389" cy="26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este método cada pulso de reloj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 es activado y hace una rampa de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energía de la bobina es </a:t>
            </a:r>
            <a:r>
              <a:rPr lang="es-PA" dirty="0" err="1" smtClean="0">
                <a:sym typeface="Symbol" panose="05050102010706020507" pitchFamily="18" charset="2"/>
              </a:rPr>
              <a:t>wL</a:t>
            </a:r>
            <a:r>
              <a:rPr lang="es-PA" dirty="0" smtClean="0">
                <a:sym typeface="Symbol" panose="05050102010706020507" pitchFamily="18" charset="2"/>
              </a:rPr>
              <a:t> = (1/2)Li^2, IL hace que se dispare de nuevo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reinicie el </a:t>
            </a:r>
            <a:r>
              <a:rPr lang="es-PA" dirty="0" err="1" smtClean="0">
                <a:sym typeface="Symbol" panose="05050102010706020507" pitchFamily="18" charset="2"/>
              </a:rPr>
              <a:t>flip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flop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este punto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de que el capacitor adquiere energía entramos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capacitor no puede aumentar este estado se conoce como “capacitor </a:t>
            </a:r>
            <a:r>
              <a:rPr lang="es-PA" dirty="0" err="1" smtClean="0">
                <a:sym typeface="Symbol" panose="05050102010706020507" pitchFamily="18" charset="2"/>
              </a:rPr>
              <a:t>amp-second</a:t>
            </a:r>
            <a:r>
              <a:rPr lang="es-PA" dirty="0" smtClean="0">
                <a:sym typeface="Symbol" panose="05050102010706020507" pitchFamily="18" charset="2"/>
              </a:rPr>
              <a:t> balance”. </a:t>
            </a:r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= 0,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este se le conoce como “inductor volt- </a:t>
            </a:r>
            <a:r>
              <a:rPr lang="es-PA" dirty="0" err="1" smtClean="0">
                <a:sym typeface="Symbol" panose="05050102010706020507" pitchFamily="18" charset="2"/>
              </a:rPr>
              <a:t>second</a:t>
            </a:r>
            <a:r>
              <a:rPr lang="es-PA" dirty="0" smtClean="0">
                <a:sym typeface="Symbol" panose="05050102010706020507" pitchFamily="18" charset="2"/>
              </a:rPr>
              <a:t> balance”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48" y="4781550"/>
            <a:ext cx="2317856" cy="2038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45" y="146991"/>
            <a:ext cx="3141315" cy="20552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853" y="3382865"/>
            <a:ext cx="1001197" cy="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Reajusta su ciclo de trabajo y mantiene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45" y="146991"/>
            <a:ext cx="3141315" cy="20552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2909725"/>
            <a:ext cx="6497576" cy="37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Reajusta su ciclo de trabajo y mantiene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caso tiene pobre regulación (el caso cuando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IL)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otra falla es una forma de </a:t>
            </a:r>
            <a:r>
              <a:rPr lang="es-PA" dirty="0" err="1" smtClean="0">
                <a:sym typeface="Symbol" panose="05050102010706020507" pitchFamily="18" charset="2"/>
              </a:rPr>
              <a:t>inestabilida</a:t>
            </a:r>
            <a:r>
              <a:rPr lang="es-PA" dirty="0" smtClean="0">
                <a:sym typeface="Symbol" panose="05050102010706020507" pitchFamily="18" charset="2"/>
              </a:rPr>
              <a:t> conocida como oscilación </a:t>
            </a:r>
            <a:r>
              <a:rPr lang="es-PA" dirty="0" err="1" smtClean="0">
                <a:sym typeface="Symbol" panose="05050102010706020507" pitchFamily="18" charset="2"/>
              </a:rPr>
              <a:t>subarmónica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 &gt; 0.5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IL no tiene tiempo de caer a 0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45" y="146991"/>
            <a:ext cx="3141315" cy="20552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4312500"/>
            <a:ext cx="3400425" cy="23336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74" y="4312500"/>
            <a:ext cx="2243424" cy="6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Compensación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que estabilizar las formas de onda (reduciendo </a:t>
            </a:r>
            <a:r>
              <a:rPr lang="es-PA" dirty="0" err="1" smtClean="0">
                <a:sym typeface="Symbol" panose="05050102010706020507" pitchFamily="18" charset="2"/>
              </a:rPr>
              <a:t>iLpk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hacerse pasando 0 &lt; D &lt;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control de pendiente puede hacerse por medio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5" y="119062"/>
            <a:ext cx="2609850" cy="3000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4" y="3600450"/>
            <a:ext cx="2164897" cy="3092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3960075"/>
            <a:ext cx="5172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Compensación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este ajuste eliminamos la oscilación </a:t>
            </a:r>
            <a:r>
              <a:rPr lang="es-PA" dirty="0" err="1" smtClean="0">
                <a:sym typeface="Symbol" panose="05050102010706020507" pitchFamily="18" charset="2"/>
              </a:rPr>
              <a:t>subarmónica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cambios en corriente están dados por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Mantenemos constante IL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 es variable, D incrementa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5" y="119062"/>
            <a:ext cx="2609850" cy="3000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96" y="3822979"/>
            <a:ext cx="3784052" cy="29098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3164083"/>
            <a:ext cx="2349483" cy="5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dos lazos de control (uno de corriente cerca del inductor).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wp</a:t>
            </a:r>
            <a:r>
              <a:rPr lang="es-PA" dirty="0" smtClean="0">
                <a:sym typeface="Symbol" panose="05050102010706020507" pitchFamily="18" charset="2"/>
              </a:rPr>
              <a:t> es el polo dominante establecido por el Capacitor,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es la frecuencia establecida por este capacitor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RLD es el componente resistivo de Km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 es el factor asociado al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Sn = 0 y D tiende a 0.5 Q tiende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 &lt; 0 si D &gt; 0.5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7" y="2667000"/>
            <a:ext cx="5165229" cy="704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9" y="3895440"/>
            <a:ext cx="3663518" cy="6045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2" y="3892471"/>
            <a:ext cx="3548510" cy="4792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93" y="4573224"/>
            <a:ext cx="2275774" cy="7983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593" y="5406972"/>
            <a:ext cx="2701449" cy="4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 Vi = 12V,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0.1V,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= 20mOhm,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= 10V/V, L = 10uH, C = 40uH, </a:t>
            </a:r>
            <a:r>
              <a:rPr lang="es-PA" dirty="0" err="1" smtClean="0">
                <a:sym typeface="Symbol" panose="05050102010706020507" pitchFamily="18" charset="2"/>
              </a:rPr>
              <a:t>Rsw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10mOhm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Calcule los parámetros para una carga puramente resistiva </a:t>
            </a:r>
            <a:r>
              <a:rPr lang="es-PA" dirty="0" err="1" smtClean="0">
                <a:sym typeface="Symbol" panose="05050102010706020507" pitchFamily="18" charset="2"/>
              </a:rPr>
              <a:t>Rld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para RLD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Visualizar la respuesta en frecuencia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10" y="3557587"/>
            <a:ext cx="5583645" cy="30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Análisis</a:t>
            </a:r>
          </a:p>
          <a:p>
            <a:endParaRPr lang="es-PA" i="1" dirty="0"/>
          </a:p>
          <a:p>
            <a:endParaRPr lang="es-PA" i="1" dirty="0" smtClean="0"/>
          </a:p>
          <a:p>
            <a:endParaRPr lang="es-PA" i="1" dirty="0"/>
          </a:p>
          <a:p>
            <a:endParaRPr lang="es-PA" i="1" dirty="0" smtClean="0"/>
          </a:p>
          <a:p>
            <a:r>
              <a:rPr lang="es-PA" dirty="0" smtClean="0"/>
              <a:t>Este circuito se le conoce como amplificador inversor</a:t>
            </a:r>
          </a:p>
          <a:p>
            <a:r>
              <a:rPr lang="es-PA" dirty="0" smtClean="0"/>
              <a:t>La salida de voltaje es una versión escalada del voltaje de entrada [voltaje amplificado]</a:t>
            </a:r>
          </a:p>
          <a:p>
            <a:r>
              <a:rPr lang="es-PA" dirty="0" smtClean="0"/>
              <a:t>El cambio de signo del voltaje de entrada hace al amplificador “inversor”</a:t>
            </a:r>
          </a:p>
          <a:p>
            <a:r>
              <a:rPr lang="es-PA" dirty="0" smtClean="0"/>
              <a:t>La salida del </a:t>
            </a:r>
            <a:r>
              <a:rPr lang="es-PA" dirty="0" err="1" smtClean="0"/>
              <a:t>op-amp</a:t>
            </a:r>
            <a:r>
              <a:rPr lang="es-PA" dirty="0" smtClean="0"/>
              <a:t> debe estar entre los rangos de la fuente y es </a:t>
            </a:r>
            <a:r>
              <a:rPr lang="es-PA" dirty="0" err="1" smtClean="0"/>
              <a:t>dependiende</a:t>
            </a:r>
            <a:r>
              <a:rPr lang="es-PA" dirty="0" smtClean="0"/>
              <a:t> de Rf y Rin</a:t>
            </a:r>
          </a:p>
          <a:p>
            <a:r>
              <a:rPr lang="es-PA" dirty="0" smtClean="0"/>
              <a:t>Rf y Rin previenen la saturación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45" y="1853246"/>
            <a:ext cx="3796955" cy="1813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3281362"/>
            <a:ext cx="428625" cy="2952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85" y="2315908"/>
            <a:ext cx="428625" cy="295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85" y="2758820"/>
            <a:ext cx="1114425" cy="495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85" y="3407880"/>
            <a:ext cx="1085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 Vi = 12V,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0.1V,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= 20mOhm,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= 10V/V, L = 10uH, C = 40uH, </a:t>
            </a:r>
            <a:r>
              <a:rPr lang="es-PA" dirty="0" err="1" smtClean="0">
                <a:sym typeface="Symbol" panose="05050102010706020507" pitchFamily="18" charset="2"/>
              </a:rPr>
              <a:t>Rsw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10mOhm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caso de una corriente de </a:t>
            </a:r>
            <a:r>
              <a:rPr lang="es-PA" dirty="0" err="1" smtClean="0">
                <a:sym typeface="Symbol" panose="05050102010706020507" pitchFamily="18" charset="2"/>
              </a:rPr>
              <a:t>sinking</a:t>
            </a:r>
            <a:r>
              <a:rPr lang="es-PA" dirty="0" smtClean="0">
                <a:sym typeface="Symbol" panose="05050102010706020507" pitchFamily="18" charset="2"/>
              </a:rPr>
              <a:t> siendo ILD =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2962274"/>
            <a:ext cx="5492221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76" y="4861645"/>
            <a:ext cx="5498617" cy="16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 Vi = 12V,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0.1V,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= 20mOhm,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= 10V/V, L = 10uH, C = 40uH, </a:t>
            </a:r>
            <a:r>
              <a:rPr lang="es-PA" dirty="0" err="1" smtClean="0">
                <a:sym typeface="Symbol" panose="05050102010706020507" pitchFamily="18" charset="2"/>
              </a:rPr>
              <a:t>Rsw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10mOhm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Graficando la respuesta en frecuencia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12" y="2957512"/>
            <a:ext cx="3836651" cy="36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Equivalente AC Simplificado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veremos como controlar la función de transferencia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convertidor bien diseñado tendrá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Arriba de 0.5fs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de eso 0.5fs nos comportamos como VCCS con </a:t>
            </a:r>
            <a:r>
              <a:rPr lang="es-PA" dirty="0" err="1" smtClean="0">
                <a:sym typeface="Symbol" panose="05050102010706020507" pitchFamily="18" charset="2"/>
              </a:rPr>
              <a:t>trasconductancia</a:t>
            </a:r>
            <a:r>
              <a:rPr lang="es-PA" dirty="0" smtClean="0">
                <a:sym typeface="Symbol" panose="05050102010706020507" pitchFamily="18" charset="2"/>
              </a:rPr>
              <a:t> 1/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Simplificando como sigue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199" y="1690984"/>
            <a:ext cx="2343150" cy="542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2724150"/>
            <a:ext cx="3214688" cy="285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3009900"/>
            <a:ext cx="45529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3584186"/>
            <a:ext cx="1838325" cy="419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030" y="4327949"/>
            <a:ext cx="6612743" cy="23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compensador Tipo 2 monolítico implementa estos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resistencia de salida típica del OTA es de 1MOhm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OTA = </a:t>
            </a:r>
            <a:r>
              <a:rPr lang="es-PA" dirty="0" err="1" smtClean="0">
                <a:sym typeface="Symbol" panose="05050102010706020507" pitchFamily="18" charset="2"/>
              </a:rPr>
              <a:t>Operational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Transconductance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Amplifier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construir la gráfica lineal de bode con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48" y="1538868"/>
            <a:ext cx="3762777" cy="16424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65" y="3871047"/>
            <a:ext cx="4533741" cy="6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Diseñar un Amplificador de Error para el caso de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/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1.25Ohm.  Asumir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1.25V,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0.8mA/V y Ro = 1MOhm a C0 = 10pF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Beta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1.205/5 = 1/4.15 = 1 + R1/R2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R2 = 31.5k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 = 500 / 10 = 50kHz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producir |T(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| = 1, la ganancia EA debe…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estar COMBINADA CON Beta y |H(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912" y="3236175"/>
            <a:ext cx="4981575" cy="3409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4731600"/>
            <a:ext cx="5129131" cy="5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está entre fz1 y fp2 la ganancia es de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13kOhm, Y si imponemos fz1 0 </a:t>
            </a:r>
            <a:r>
              <a:rPr lang="es-PA" dirty="0" err="1" smtClean="0">
                <a:sym typeface="Symbol" panose="05050102010706020507" pitchFamily="18" charset="2"/>
              </a:rPr>
              <a:t>fp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polo de cancelación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tomar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3.6nF.  Finalmente imponemos…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fp2 = </a:t>
            </a:r>
            <a:r>
              <a:rPr lang="es-PA" dirty="0" err="1" smtClean="0">
                <a:sym typeface="Symbol" panose="05050102010706020507" pitchFamily="18" charset="2"/>
              </a:rPr>
              <a:t>fESR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912" y="3236175"/>
            <a:ext cx="4981575" cy="3409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7" y="2190750"/>
            <a:ext cx="3161888" cy="3479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584186"/>
            <a:ext cx="2885387" cy="5877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961" y="4976528"/>
            <a:ext cx="3720218" cy="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para graficar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Finalmente sustituyendo C0 = 10pF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 </a:t>
            </a:r>
            <a:r>
              <a:rPr lang="es-PA" dirty="0" err="1" smtClean="0">
                <a:sym typeface="Symbol" panose="05050102010706020507" pitchFamily="18" charset="2"/>
              </a:rPr>
              <a:t>Chfp</a:t>
            </a:r>
            <a:r>
              <a:rPr lang="es-PA" dirty="0" smtClean="0">
                <a:sym typeface="Symbol" panose="05050102010706020507" pitchFamily="18" charset="2"/>
              </a:rPr>
              <a:t> = 21pF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graficar: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/_T = -98.4°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/_</a:t>
            </a:r>
            <a:r>
              <a:rPr lang="es-PA" dirty="0" err="1" smtClean="0">
                <a:sym typeface="Symbol" panose="05050102010706020507" pitchFamily="18" charset="2"/>
              </a:rPr>
              <a:t>Theta_m</a:t>
            </a:r>
            <a:r>
              <a:rPr lang="es-PA" dirty="0" smtClean="0">
                <a:sym typeface="Symbol" panose="05050102010706020507" pitchFamily="18" charset="2"/>
              </a:rPr>
              <a:t> = 180 – 98.4° = 81.6°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87" y="360606"/>
            <a:ext cx="4905204" cy="34112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7" y="4003286"/>
            <a:ext cx="4054163" cy="2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de Modo de Control de Pico de Corriente (PCMC)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884808"/>
            <a:ext cx="4777889" cy="3761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64" y="2538709"/>
            <a:ext cx="3105150" cy="4095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25" y="4229100"/>
            <a:ext cx="2677105" cy="5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de Modo de Control de Pico de Corriente (PCMC)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884808"/>
            <a:ext cx="4777889" cy="3761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64" y="2538709"/>
            <a:ext cx="3105150" cy="4095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25" y="4229100"/>
            <a:ext cx="2677105" cy="5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de Modo de Control de Pico de Corriente (PCMC)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ceros del lado derecho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principio del ciclo el diodo está apagado y alimenta al </a:t>
            </a:r>
            <a:r>
              <a:rPr lang="es-PA" dirty="0" err="1" smtClean="0">
                <a:sym typeface="Symbol" panose="05050102010706020507" pitchFamily="18" charset="2"/>
              </a:rPr>
              <a:t>capacior</a:t>
            </a:r>
            <a:r>
              <a:rPr lang="es-PA" dirty="0" smtClean="0">
                <a:sym typeface="Symbol" panose="05050102010706020507" pitchFamily="18" charset="2"/>
              </a:rPr>
              <a:t>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tiende a dar problemas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figura de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está en equilibrio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el balance de segunda condición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prom</a:t>
            </a:r>
            <a:r>
              <a:rPr lang="es-PA" dirty="0" smtClean="0">
                <a:sym typeface="Symbol" panose="05050102010706020507" pitchFamily="18" charset="2"/>
              </a:rPr>
              <a:t> debe ser cero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ID es el área bajo id dividida por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091380"/>
            <a:ext cx="4205287" cy="3554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37" y="5776912"/>
            <a:ext cx="1251221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representar el </a:t>
            </a:r>
            <a:r>
              <a:rPr lang="es-PA" dirty="0" err="1" smtClean="0"/>
              <a:t>cto</a:t>
            </a:r>
            <a:r>
              <a:rPr lang="es-PA" dirty="0" smtClean="0"/>
              <a:t>. anterior como una fuente dependiente de la entrada</a:t>
            </a:r>
          </a:p>
          <a:p>
            <a:endParaRPr lang="es-PA" dirty="0"/>
          </a:p>
          <a:p>
            <a:r>
              <a:rPr lang="es-PA" dirty="0" smtClean="0"/>
              <a:t>La fuente proveniente de la entrada es</a:t>
            </a:r>
          </a:p>
          <a:p>
            <a:r>
              <a:rPr lang="es-PA" dirty="0" smtClean="0"/>
              <a:t>Estas dos ecuaciones satisfacen el modelo del amplificador definido anteriormente, en este modelo tenemos una fuente de voltaje dependiente de voltaje (VCVS)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8" y="2279195"/>
            <a:ext cx="1406980" cy="703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16" y="2721429"/>
            <a:ext cx="1239010" cy="7375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4" y="4327116"/>
            <a:ext cx="5491939" cy="21634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477" y="4327116"/>
            <a:ext cx="5914580" cy="21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Bajo análisis matemáticos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Estando VL = 0 en equilibrio.  Luego VL se incrementará de 0 A 0 +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si el ciclo de trabajo está de D a D + d, así que el voltaje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será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*d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condición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(1 – D)*IL la ecuación de equilibrio será: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los pequeños productos son ignorados tenemos: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sL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*d/(</a:t>
            </a:r>
            <a:r>
              <a:rPr lang="es-PA" dirty="0" err="1" smtClean="0">
                <a:sym typeface="Symbol" panose="05050102010706020507" pitchFamily="18" charset="2"/>
              </a:rPr>
              <a:t>sL</a:t>
            </a:r>
            <a:r>
              <a:rPr lang="es-PA" dirty="0" smtClean="0">
                <a:sym typeface="Symbol" panose="05050102010706020507" pitchFamily="18" charset="2"/>
              </a:rPr>
              <a:t>) y reduciendo tenemos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4" y="1538868"/>
            <a:ext cx="5639165" cy="6375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3385960"/>
            <a:ext cx="6664139" cy="7097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013" y="4248150"/>
            <a:ext cx="1739041" cy="4190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82" y="4819649"/>
            <a:ext cx="2287837" cy="6375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49" y="5532685"/>
            <a:ext cx="3176917" cy="9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Efecto y resultados del circuito de filtro de paso bajo con un cero al lado derecho y su respuesta escalón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49" y="2267706"/>
            <a:ext cx="6264901" cy="4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salida de control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¿Cuál es el margen de fase del convertidor?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62" y="1733982"/>
            <a:ext cx="5410200" cy="5664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7" y="2300435"/>
            <a:ext cx="6650047" cy="6762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6" y="2997486"/>
            <a:ext cx="2275593" cy="5456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34" y="5367337"/>
            <a:ext cx="1587925" cy="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1.205/12 = 1/9.96 = 1 + R2 / R1 = 8.96, R1 = 10k y R2 = 89.6k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este regulador D = 1 – Vi/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 – 5/12 = 0.583.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Una estrategia es utilizar la frecuencia de cruce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a 1/4fRHPZ o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/10. 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8.3/4 = 2kHz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 siguiente es calcular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del amplificador de instrumentación 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.  Como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es mucho menor a 0.5fs, la </a:t>
            </a:r>
            <a:r>
              <a:rPr lang="es-PA" dirty="0" err="1" smtClean="0">
                <a:sym typeface="Symbol" panose="05050102010706020507" pitchFamily="18" charset="2"/>
              </a:rPr>
              <a:t>fESR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reacaen</a:t>
            </a:r>
            <a:r>
              <a:rPr lang="es-PA" dirty="0" smtClean="0">
                <a:sym typeface="Symbol" panose="05050102010706020507" pitchFamily="18" charset="2"/>
              </a:rPr>
              <a:t> el a ecuación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6" y="4324350"/>
            <a:ext cx="6396403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5657850"/>
            <a:ext cx="4645566" cy="6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producir ganancia unitaria |	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 = 1.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da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5.8k.  Siguiente, imponiendo fz1 =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/2.5 = 2.0/2.5 = 0.8kHz tenemos que podemos tener un margen de fase razonable </a:t>
            </a:r>
            <a:r>
              <a:rPr lang="es-PA" dirty="0" err="1" smtClean="0">
                <a:sym typeface="Symbol" panose="05050102010706020507" pitchFamily="18" charset="2"/>
              </a:rPr>
              <a:t>dimensioanndo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34nF finalmente podemos tener </a:t>
            </a:r>
            <a:r>
              <a:rPr lang="es-PA" dirty="0" err="1" smtClean="0">
                <a:sym typeface="Symbol" panose="05050102010706020507" pitchFamily="18" charset="2"/>
              </a:rPr>
              <a:t>fRHPZ</a:t>
            </a:r>
            <a:r>
              <a:rPr lang="es-PA" dirty="0" smtClean="0">
                <a:sym typeface="Symbol" panose="05050102010706020507" pitchFamily="18" charset="2"/>
              </a:rPr>
              <a:t> = fp2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Permintiendo</a:t>
            </a:r>
            <a:r>
              <a:rPr lang="es-PA" dirty="0" smtClean="0">
                <a:sym typeface="Symbol" panose="05050102010706020507" pitchFamily="18" charset="2"/>
              </a:rPr>
              <a:t> Co = 5pF da CHFP = 3.3nF.  La simulación da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1.87kH a </a:t>
            </a:r>
            <a:r>
              <a:rPr lang="es-PA" dirty="0" err="1" smtClean="0">
                <a:sym typeface="Symbol" panose="05050102010706020507" pitchFamily="18" charset="2"/>
              </a:rPr>
              <a:t>theta_m</a:t>
            </a:r>
            <a:r>
              <a:rPr lang="es-PA" dirty="0" smtClean="0">
                <a:sym typeface="Symbol" panose="05050102010706020507" pitchFamily="18" charset="2"/>
              </a:rPr>
              <a:t> = 59°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2" y="3495674"/>
            <a:ext cx="2628534" cy="390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9" y="4229100"/>
            <a:ext cx="2381408" cy="6569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479" y="4886040"/>
            <a:ext cx="3061566" cy="5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grafica de bode sería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3855300"/>
            <a:ext cx="4143375" cy="2790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4" y="3855300"/>
            <a:ext cx="478781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902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Del </a:t>
            </a:r>
            <a:r>
              <a:rPr lang="es-PA" dirty="0" err="1" smtClean="0"/>
              <a:t>cto</a:t>
            </a:r>
            <a:r>
              <a:rPr lang="es-PA" dirty="0" smtClean="0"/>
              <a:t> anterior no fluye corriente a la salida (a nivel ideal)</a:t>
            </a:r>
          </a:p>
          <a:p>
            <a:r>
              <a:rPr lang="es-PA" dirty="0" smtClean="0"/>
              <a:t>Pareciera que la corriente se pierde a la salida del </a:t>
            </a:r>
            <a:r>
              <a:rPr lang="es-PA" dirty="0" err="1" smtClean="0"/>
              <a:t>cto</a:t>
            </a:r>
            <a:r>
              <a:rPr lang="es-PA" dirty="0" smtClean="0"/>
              <a:t>. [</a:t>
            </a:r>
            <a:r>
              <a:rPr lang="es-PA" dirty="0" err="1" smtClean="0"/>
              <a:t>cto</a:t>
            </a:r>
            <a:r>
              <a:rPr lang="es-PA" dirty="0" smtClean="0"/>
              <a:t>. abierto]</a:t>
            </a:r>
          </a:p>
          <a:p>
            <a:r>
              <a:rPr lang="es-PA" dirty="0" smtClean="0"/>
              <a:t>Si aplicamos una resistencia entre </a:t>
            </a:r>
            <a:r>
              <a:rPr lang="es-PA" dirty="0" err="1" smtClean="0"/>
              <a:t>Vout</a:t>
            </a:r>
            <a:r>
              <a:rPr lang="es-PA" dirty="0" smtClean="0"/>
              <a:t>+ y </a:t>
            </a:r>
            <a:r>
              <a:rPr lang="es-PA" dirty="0" err="1" smtClean="0"/>
              <a:t>Vout</a:t>
            </a:r>
            <a:r>
              <a:rPr lang="es-PA" dirty="0" smtClean="0"/>
              <a:t>- llamada RL</a:t>
            </a:r>
          </a:p>
          <a:p>
            <a:pPr lvl="1"/>
            <a:r>
              <a:rPr lang="es-PA" dirty="0" smtClean="0"/>
              <a:t>La corriente de salida no depende de la carga</a:t>
            </a:r>
          </a:p>
          <a:p>
            <a:r>
              <a:rPr lang="es-PA" dirty="0" smtClean="0"/>
              <a:t>Nuestro </a:t>
            </a:r>
            <a:r>
              <a:rPr lang="es-PA" dirty="0" err="1" smtClean="0"/>
              <a:t>op-amp</a:t>
            </a:r>
            <a:r>
              <a:rPr lang="es-PA" dirty="0" smtClean="0"/>
              <a:t> ideal arrastrará corriente de la fuente de entrada hacia la carga</a:t>
            </a:r>
          </a:p>
          <a:p>
            <a:r>
              <a:rPr lang="es-PA" dirty="0" smtClean="0"/>
              <a:t>Idealmente sin limitaciones sin embargo en la realidad tiene las limitaciones del </a:t>
            </a:r>
            <a:r>
              <a:rPr lang="es-PA" dirty="0" err="1" smtClean="0"/>
              <a:t>datasheet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259" y="2684176"/>
            <a:ext cx="1520599" cy="767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59" y="4456551"/>
            <a:ext cx="5602778" cy="22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como función de </a:t>
            </a:r>
            <a:r>
              <a:rPr lang="es-PA" dirty="0" err="1" smtClean="0"/>
              <a:t>Vin</a:t>
            </a:r>
            <a:r>
              <a:rPr lang="es-PA" dirty="0" smtClean="0"/>
              <a:t> para el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72" y="2677886"/>
            <a:ext cx="5735653" cy="30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La salida de voltaje es amplificada</a:t>
            </a:r>
          </a:p>
          <a:p>
            <a:r>
              <a:rPr lang="es-PA" dirty="0" smtClean="0"/>
              <a:t>Se le conoce como </a:t>
            </a:r>
            <a:r>
              <a:rPr lang="es-PA" i="1" u="sng" dirty="0" smtClean="0"/>
              <a:t>amplificador no inversor</a:t>
            </a:r>
          </a:p>
          <a:p>
            <a:r>
              <a:rPr lang="es-PA" dirty="0" smtClean="0"/>
              <a:t>La salida de voltaje está entre los voltaje de fuente</a:t>
            </a:r>
          </a:p>
          <a:p>
            <a:r>
              <a:rPr lang="es-PA" dirty="0" smtClean="0"/>
              <a:t>El voltaje de salida depende de Rf y R1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28" y="1714624"/>
            <a:ext cx="4531859" cy="28741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28" y="4588813"/>
            <a:ext cx="2444482" cy="10312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28" y="5620079"/>
            <a:ext cx="2721893" cy="12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</a:t>
            </a:r>
            <a:r>
              <a:rPr lang="es-PA" dirty="0" err="1" smtClean="0"/>
              <a:t>funciónde</a:t>
            </a:r>
            <a:r>
              <a:rPr lang="es-PA" dirty="0" smtClean="0"/>
              <a:t> V1 y V2 para el siguiente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26" y="2654072"/>
            <a:ext cx="4768850" cy="30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Voltaje en el nodo Va es el </a:t>
            </a:r>
            <a:r>
              <a:rPr lang="es-PA" dirty="0" err="1" smtClean="0"/>
              <a:t>divisior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Aplicando la regla de nodos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circuito superior hace una sustracción de los voltajes de entrada</a:t>
            </a:r>
          </a:p>
          <a:p>
            <a:r>
              <a:rPr lang="es-PA" dirty="0" smtClean="0"/>
              <a:t>Los nodos son tratados como terminales independientes (son iguales los voltajes)</a:t>
            </a:r>
          </a:p>
          <a:p>
            <a:r>
              <a:rPr lang="es-PA" dirty="0" smtClean="0"/>
              <a:t>Aplicamos </a:t>
            </a:r>
            <a:r>
              <a:rPr lang="es-PA" dirty="0" err="1" smtClean="0"/>
              <a:t>Kirchoff</a:t>
            </a:r>
            <a:r>
              <a:rPr lang="es-PA" dirty="0" smtClean="0"/>
              <a:t> para obtener el resultado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53" y="1853246"/>
            <a:ext cx="4178593" cy="26806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2010627"/>
            <a:ext cx="1253898" cy="11829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4" y="3553701"/>
            <a:ext cx="3861028" cy="8128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4533853"/>
            <a:ext cx="1657350" cy="7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Determine el voltaje de salida para el siguiente amplificador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2313894"/>
            <a:ext cx="4343400" cy="23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Seguidor de voltaje</a:t>
            </a:r>
          </a:p>
          <a:p>
            <a:r>
              <a:rPr lang="es-PA" dirty="0" smtClean="0"/>
              <a:t>Sigue al voltaje de entrada</a:t>
            </a:r>
          </a:p>
          <a:p>
            <a:r>
              <a:rPr lang="es-PA" dirty="0" smtClean="0"/>
              <a:t>Como la resistencia de entrada es infinita no consume corriente</a:t>
            </a:r>
          </a:p>
          <a:p>
            <a:r>
              <a:rPr lang="es-PA" dirty="0" smtClean="0"/>
              <a:t>La fuente no provee potencia a la salida</a:t>
            </a:r>
          </a:p>
          <a:p>
            <a:r>
              <a:rPr lang="es-PA" dirty="0" smtClean="0"/>
              <a:t>La potencia proviene de la fuente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Usado como aislador de potencia para proteger un circuito de otro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66" y="1932098"/>
            <a:ext cx="4343400" cy="2334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2328498"/>
            <a:ext cx="2130087" cy="7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 ES ESTUDIANTE IFARHU, FAVOR ENTREGUE TODO ANTES DE QUE TERMINE EL CUATRIMESTRE, NO PONGO NOTA </a:t>
            </a:r>
            <a:r>
              <a:rPr lang="en-US" b="1" dirty="0" smtClean="0">
                <a:solidFill>
                  <a:srgbClr val="FF0000"/>
                </a:solidFill>
              </a:rPr>
              <a:t>PROVISIONAL PARA “AYUDAR” A MANTENER SU BECA.</a:t>
            </a:r>
          </a:p>
          <a:p>
            <a:r>
              <a:rPr lang="en-US" dirty="0" smtClean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¿Porqué es bueno un seguidor?  Considere el siguiente ejemplo</a:t>
            </a:r>
          </a:p>
          <a:p>
            <a:r>
              <a:rPr lang="es-PA" dirty="0" smtClean="0"/>
              <a:t>Imagine el siguiente circuito, sin carga daría 6V [</a:t>
            </a:r>
            <a:r>
              <a:rPr lang="es-PA" dirty="0" err="1" smtClean="0"/>
              <a:t>izq</a:t>
            </a:r>
            <a:r>
              <a:rPr lang="es-PA" dirty="0" smtClean="0"/>
              <a:t>]</a:t>
            </a:r>
          </a:p>
          <a:p>
            <a:r>
              <a:rPr lang="es-PA" dirty="0" smtClean="0"/>
              <a:t>Ahora conecte una carga y observará que el voltaje decae [der]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7469"/>
          <a:stretch/>
        </p:blipFill>
        <p:spPr>
          <a:xfrm>
            <a:off x="3027337" y="3218066"/>
            <a:ext cx="6252058" cy="17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Ahora compare el </a:t>
            </a:r>
            <a:r>
              <a:rPr lang="es-PA" dirty="0" err="1" smtClean="0"/>
              <a:t>circuto</a:t>
            </a:r>
            <a:r>
              <a:rPr lang="es-PA" dirty="0" smtClean="0"/>
              <a:t> anterior con este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81" y="2713570"/>
            <a:ext cx="6631090" cy="27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Los análisis de amplificadores operacionales lineales consisten en lo siguiente:</a:t>
            </a:r>
          </a:p>
          <a:p>
            <a:pPr lvl="1"/>
            <a:r>
              <a:rPr lang="es-PA" dirty="0" smtClean="0"/>
              <a:t>Asumir la diferencia de voltaje a través de las terminales de entrada es 0</a:t>
            </a:r>
          </a:p>
          <a:p>
            <a:pPr lvl="1"/>
            <a:r>
              <a:rPr lang="es-PA" dirty="0" err="1" smtClean="0"/>
              <a:t>Ausmir</a:t>
            </a:r>
            <a:r>
              <a:rPr lang="es-PA" dirty="0" smtClean="0"/>
              <a:t> las corrientes en las terminales de entrada es 0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entrada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salida</a:t>
            </a:r>
          </a:p>
          <a:p>
            <a:pPr lvl="1"/>
            <a:r>
              <a:rPr lang="es-PA" dirty="0" smtClean="0"/>
              <a:t>Verificar que el voltaje de salida se mantiene en un rango específico por las fuentes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Estudiamos los siguientes </a:t>
            </a:r>
            <a:r>
              <a:rPr lang="es-PA" dirty="0" err="1" smtClean="0"/>
              <a:t>op-amps</a:t>
            </a:r>
            <a:endParaRPr lang="es-PA" dirty="0" smtClean="0"/>
          </a:p>
          <a:p>
            <a:pPr lvl="1"/>
            <a:r>
              <a:rPr lang="es-PA" dirty="0" smtClean="0"/>
              <a:t>Inversor</a:t>
            </a:r>
          </a:p>
          <a:p>
            <a:pPr lvl="1"/>
            <a:r>
              <a:rPr lang="es-PA" dirty="0" smtClean="0"/>
              <a:t>No inversor</a:t>
            </a:r>
          </a:p>
          <a:p>
            <a:pPr lvl="1"/>
            <a:r>
              <a:rPr lang="es-PA" dirty="0" smtClean="0"/>
              <a:t>Adición</a:t>
            </a:r>
          </a:p>
          <a:p>
            <a:pPr lvl="1"/>
            <a:r>
              <a:rPr lang="es-PA" dirty="0" smtClean="0"/>
              <a:t>Diferenciación</a:t>
            </a:r>
          </a:p>
          <a:p>
            <a:pPr lvl="1"/>
            <a:r>
              <a:rPr lang="es-PA" dirty="0" smtClean="0"/>
              <a:t>Seguidor</a:t>
            </a:r>
          </a:p>
        </p:txBody>
      </p:sp>
    </p:spTree>
    <p:extLst>
      <p:ext uri="{BB962C8B-B14F-4D97-AF65-F5344CB8AC3E}">
        <p14:creationId xmlns:p14="http://schemas.microsoft.com/office/powerpoint/2010/main" val="31890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Represente el siguiente circuito como:</a:t>
            </a:r>
          </a:p>
          <a:p>
            <a:pPr lvl="1"/>
            <a:r>
              <a:rPr lang="es-PA" u="sng" dirty="0" smtClean="0"/>
              <a:t>Una fuente controlada por voltaje</a:t>
            </a:r>
          </a:p>
          <a:p>
            <a:pPr lvl="1"/>
            <a:r>
              <a:rPr lang="es-PA" u="sng" dirty="0" smtClean="0"/>
              <a:t>Una fuente controlada por corriente</a:t>
            </a:r>
          </a:p>
          <a:p>
            <a:pPr lvl="1"/>
            <a:endParaRPr lang="es-PA" u="sng" dirty="0"/>
          </a:p>
          <a:p>
            <a:r>
              <a:rPr lang="es-PA" dirty="0" err="1" smtClean="0"/>
              <a:t>Encuente</a:t>
            </a:r>
            <a:r>
              <a:rPr lang="es-PA" dirty="0" smtClean="0"/>
              <a:t> el voltaje de salida para los circuitos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52" y="1820613"/>
            <a:ext cx="2665011" cy="16900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4158343"/>
            <a:ext cx="4893434" cy="21825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82" y="4190999"/>
            <a:ext cx="6720366" cy="19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se incorporan en </a:t>
            </a:r>
            <a:r>
              <a:rPr lang="es-PA" dirty="0" err="1" smtClean="0"/>
              <a:t>circuotos</a:t>
            </a:r>
            <a:r>
              <a:rPr lang="es-PA" dirty="0" smtClean="0"/>
              <a:t> donde la </a:t>
            </a:r>
            <a:r>
              <a:rPr lang="es-PA" dirty="0" err="1" smtClean="0"/>
              <a:t>retroaliementación</a:t>
            </a:r>
            <a:r>
              <a:rPr lang="es-PA" dirty="0" smtClean="0"/>
              <a:t> de voltaje de salida se da por medio de las entradas</a:t>
            </a:r>
          </a:p>
          <a:p>
            <a:r>
              <a:rPr lang="es-PA" dirty="0" smtClean="0"/>
              <a:t>De alguna manera se conecta la salida con la entrada</a:t>
            </a:r>
          </a:p>
          <a:p>
            <a:r>
              <a:rPr lang="es-PA" dirty="0" smtClean="0"/>
              <a:t>Para estabilidad, se conecta la salida con la </a:t>
            </a:r>
            <a:r>
              <a:rPr lang="es-PA" u="sng" dirty="0" smtClean="0"/>
              <a:t>terminal inversora </a:t>
            </a:r>
          </a:p>
          <a:p>
            <a:r>
              <a:rPr lang="es-PA" dirty="0" smtClean="0"/>
              <a:t>Si no se conecta a la terminal inversora puede no tener resultados esperados</a:t>
            </a:r>
          </a:p>
          <a:p>
            <a:endParaRPr lang="es-PA" dirty="0"/>
          </a:p>
          <a:p>
            <a:r>
              <a:rPr lang="es-PA" dirty="0" smtClean="0"/>
              <a:t>Los comparadores son operacionales con retroalimentación.</a:t>
            </a:r>
          </a:p>
          <a:p>
            <a:r>
              <a:rPr lang="es-PA" dirty="0" smtClean="0"/>
              <a:t>La operación del comparador es como sigue: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&gt; </a:t>
            </a:r>
            <a:r>
              <a:rPr lang="es-PA" dirty="0" err="1" smtClean="0"/>
              <a:t>vn</a:t>
            </a:r>
            <a:r>
              <a:rPr lang="es-PA" dirty="0" smtClean="0"/>
              <a:t>, la salida sigue a V+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vn</a:t>
            </a:r>
            <a:r>
              <a:rPr lang="es-PA" dirty="0" smtClean="0"/>
              <a:t> &gt; </a:t>
            </a:r>
            <a:r>
              <a:rPr lang="es-PA" dirty="0" err="1" smtClean="0"/>
              <a:t>vp</a:t>
            </a:r>
            <a:r>
              <a:rPr lang="es-PA" dirty="0" smtClean="0"/>
              <a:t>, la salida sigue a V-</a:t>
            </a:r>
          </a:p>
          <a:p>
            <a:r>
              <a:rPr lang="es-PA" dirty="0" smtClean="0"/>
              <a:t>Generalmente se comparan con los </a:t>
            </a:r>
            <a:r>
              <a:rPr lang="es-PA" dirty="0" err="1" smtClean="0"/>
              <a:t>latchs</a:t>
            </a:r>
            <a:r>
              <a:rPr lang="es-PA" dirty="0" smtClean="0"/>
              <a:t>, los </a:t>
            </a:r>
            <a:r>
              <a:rPr lang="es-PA" dirty="0" err="1" smtClean="0"/>
              <a:t>latch</a:t>
            </a:r>
            <a:r>
              <a:rPr lang="es-PA" dirty="0" smtClean="0"/>
              <a:t> responden a la polaridad de terminales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22" y="3441926"/>
            <a:ext cx="2927578" cy="20911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56" y="4718297"/>
            <a:ext cx="2216387" cy="9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A diferencia de los operacionales, los comparadores operan sin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Un comparador opera por medio de la diferencia de potencial a través de las terminales de entrada dada por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42" y="3126241"/>
            <a:ext cx="2911064" cy="11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La señal diferencial a la entrada del comparador es dada por el siguiente gráfico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vout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97" y="2121354"/>
            <a:ext cx="5338724" cy="22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Determinamos que el </a:t>
            </a:r>
            <a:r>
              <a:rPr lang="es-PA" dirty="0" err="1" smtClean="0"/>
              <a:t>opamp</a:t>
            </a:r>
            <a:r>
              <a:rPr lang="es-PA" dirty="0" smtClean="0"/>
              <a:t> tiene:</a:t>
            </a:r>
          </a:p>
          <a:p>
            <a:pPr lvl="1"/>
            <a:r>
              <a:rPr lang="es-PA" dirty="0" smtClean="0"/>
              <a:t>alta resistencia de entrada</a:t>
            </a:r>
          </a:p>
          <a:p>
            <a:pPr lvl="1"/>
            <a:r>
              <a:rPr lang="es-PA" dirty="0" smtClean="0"/>
              <a:t>baja resistencia de salida</a:t>
            </a:r>
          </a:p>
          <a:p>
            <a:pPr lvl="1"/>
            <a:r>
              <a:rPr lang="es-PA" dirty="0" smtClean="0"/>
              <a:t>Alta ganancia de entrada</a:t>
            </a:r>
          </a:p>
          <a:p>
            <a:r>
              <a:rPr lang="es-PA" dirty="0" err="1" smtClean="0"/>
              <a:t>Tambien</a:t>
            </a:r>
            <a:r>
              <a:rPr lang="es-PA" dirty="0" smtClean="0"/>
              <a:t> las conclusiones fueron</a:t>
            </a:r>
          </a:p>
          <a:p>
            <a:pPr lvl="1"/>
            <a:r>
              <a:rPr lang="es-PA" dirty="0" smtClean="0"/>
              <a:t>El voltaje de salida está limitado por las fuentes: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,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Rin,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0, no toma energía de su voltaje de entrada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0. no hay limitante de corriente de salida (o potencia) solo la provista por 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amplificadores operacionales reales tienen: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ganancia finita K (10^6 a 10^7)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Resistencia finita (en el orden de unos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 a 100tos de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discutirán estos parámetros no ideales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43" y="1260890"/>
            <a:ext cx="5056414" cy="20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entrada</a:t>
            </a:r>
          </a:p>
          <a:p>
            <a:r>
              <a:rPr lang="es-PA" dirty="0" smtClean="0"/>
              <a:t>Como la resistencia de entrada es alta no provee mucha potencia al circuito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Empleado en amplificadores de </a:t>
            </a:r>
            <a:r>
              <a:rPr lang="es-PA" dirty="0" err="1" smtClean="0"/>
              <a:t>instrumetación</a:t>
            </a:r>
            <a:r>
              <a:rPr lang="es-PA" dirty="0" smtClean="0"/>
              <a:t> y amplificadores de audio</a:t>
            </a:r>
          </a:p>
          <a:p>
            <a:r>
              <a:rPr lang="es-PA" dirty="0" smtClean="0"/>
              <a:t>Los sistemas de instrumentación tienen salida limitada modeladas por alta resistencia de salida</a:t>
            </a:r>
          </a:p>
          <a:p>
            <a:r>
              <a:rPr lang="es-PA" dirty="0" smtClean="0"/>
              <a:t>Las </a:t>
            </a:r>
            <a:r>
              <a:rPr lang="es-PA" dirty="0" err="1" smtClean="0"/>
              <a:t>termocuplas</a:t>
            </a:r>
            <a:r>
              <a:rPr lang="es-PA" dirty="0" smtClean="0"/>
              <a:t> proveen baja señal y muy poca potencia de salida</a:t>
            </a:r>
          </a:p>
          <a:p>
            <a:pPr lvl="1"/>
            <a:r>
              <a:rPr lang="es-PA" dirty="0" smtClean="0"/>
              <a:t>Modeladas como fuente de voltaje con un rango bajo de alta resistencia de salida</a:t>
            </a:r>
          </a:p>
          <a:p>
            <a:pPr lvl="1"/>
            <a:r>
              <a:rPr lang="es-PA" dirty="0" smtClean="0"/>
              <a:t>La situación se describe debajo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60" y="4463142"/>
            <a:ext cx="4893599" cy="2235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42" y="5181599"/>
            <a:ext cx="2932451" cy="1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salida</a:t>
            </a:r>
          </a:p>
          <a:p>
            <a:r>
              <a:rPr lang="es-PA" dirty="0" smtClean="0"/>
              <a:t>Normalmente la resistencia de salida limita la potencia a suministrar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bocinas de audio tienen resistencia de 8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siguiente ejemplo muestra como se da la relación 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con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resist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se observa si la entrada es pequeña no tendrá efecto en amplificación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Depende de la ganancia del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también 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19" y="4147459"/>
            <a:ext cx="3821209" cy="10225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3494318"/>
            <a:ext cx="6581891" cy="2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Efecto de ganancia finita:</a:t>
            </a:r>
          </a:p>
          <a:p>
            <a:r>
              <a:rPr lang="es-PA" dirty="0" smtClean="0"/>
              <a:t>Asumamos que la ganancia K = 10 000 y los voltajes de entrada son V = </a:t>
            </a:r>
            <a:r>
              <a:rPr lang="es-PA" dirty="0" smtClean="0">
                <a:latin typeface="Arial" panose="020B0604020202020204" pitchFamily="34" charset="0"/>
                <a:cs typeface="Arial" panose="020B0604020202020204" pitchFamily="34" charset="0"/>
              </a:rPr>
              <a:t>±10V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efecto de la ganancia nos demuestra que el sistema debe ser de: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-1mV ≤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≥ 1mV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mayoría de las aplicaciones y para nosotros 1mV es casi 0, sin embargo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voltajes no son 0 para la mayoría de las aplicaciones.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11" y="2383483"/>
            <a:ext cx="1681610" cy="8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Efecto de resistencia finita de entrada</a:t>
            </a:r>
          </a:p>
          <a:p>
            <a:pPr lvl="1"/>
            <a:r>
              <a:rPr lang="es-PA" dirty="0" smtClean="0"/>
              <a:t>La corriente en las terminales de entrada no necesariamente son 0</a:t>
            </a:r>
          </a:p>
          <a:p>
            <a:pPr lvl="1"/>
            <a:r>
              <a:rPr lang="es-PA" dirty="0" smtClean="0"/>
              <a:t>Por consiguiente si consumirá algo de corriente (y potencia) a su entrada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op-amp</a:t>
            </a:r>
            <a:r>
              <a:rPr lang="es-PA" dirty="0" smtClean="0"/>
              <a:t> siempre es función de la resistencia de salida del circuito conectado</a:t>
            </a:r>
          </a:p>
          <a:p>
            <a:r>
              <a:rPr lang="es-PA" dirty="0" smtClean="0"/>
              <a:t>Efecto de resistencia finita de salida</a:t>
            </a:r>
          </a:p>
          <a:p>
            <a:pPr lvl="1"/>
            <a:r>
              <a:rPr lang="es-PA" dirty="0" smtClean="0"/>
              <a:t>La potencia de salida amplificada es finita</a:t>
            </a:r>
          </a:p>
          <a:p>
            <a:pPr lvl="1"/>
            <a:r>
              <a:rPr lang="es-PA" dirty="0" smtClean="0"/>
              <a:t>En la realidad, no será capaz de proveer toda la corriente demandada si es mal diseñado</a:t>
            </a:r>
          </a:p>
          <a:p>
            <a:pPr lvl="1"/>
            <a:r>
              <a:rPr lang="es-PA" dirty="0" smtClean="0"/>
              <a:t>Primeramente depende de la resistencia de carga</a:t>
            </a:r>
          </a:p>
          <a:p>
            <a:r>
              <a:rPr lang="es-PA" dirty="0" smtClean="0"/>
              <a:t>Efecto de ganancia finita</a:t>
            </a:r>
          </a:p>
          <a:p>
            <a:pPr lvl="1"/>
            <a:r>
              <a:rPr lang="es-PA" dirty="0" smtClean="0"/>
              <a:t>Depende de la diferencia de potencial en las entradas y estas no son idénticas a 0</a:t>
            </a:r>
          </a:p>
        </p:txBody>
      </p:sp>
    </p:spTree>
    <p:extLst>
      <p:ext uri="{BB962C8B-B14F-4D97-AF65-F5344CB8AC3E}">
        <p14:creationId xmlns:p14="http://schemas.microsoft.com/office/powerpoint/2010/main" val="13399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Pregunta.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7" y="3132037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pPr lvl="1"/>
            <a:r>
              <a:rPr lang="es-PA" dirty="0"/>
              <a:t>5</a:t>
            </a:r>
            <a:endParaRPr lang="es-PA" dirty="0" smtClean="0"/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</a:p>
          <a:p>
            <a:pPr lvl="1"/>
            <a:r>
              <a:rPr lang="es-PA" dirty="0" smtClean="0"/>
              <a:t>(2 entradas diferenciales + 1 salida)*(4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) + (2 de alimentación) = 14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737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Recordando, el amplificador operacional ideal tiene:</a:t>
            </a:r>
          </a:p>
          <a:p>
            <a:r>
              <a:rPr lang="es-PA" dirty="0" smtClean="0"/>
              <a:t>Impedancia de Entrada Infinita</a:t>
            </a:r>
            <a:endParaRPr lang="es-PA" dirty="0"/>
          </a:p>
          <a:p>
            <a:r>
              <a:rPr lang="es-PA" dirty="0" smtClean="0"/>
              <a:t>Impedancia de Salida 0</a:t>
            </a:r>
            <a:endParaRPr lang="es-PA" dirty="0"/>
          </a:p>
          <a:p>
            <a:r>
              <a:rPr lang="es-PA" dirty="0" smtClean="0"/>
              <a:t>Ganancia de Modo común 0 </a:t>
            </a:r>
            <a:r>
              <a:rPr lang="es-PA" dirty="0" err="1" smtClean="0"/>
              <a:t>ó</a:t>
            </a:r>
            <a:r>
              <a:rPr lang="es-PA" dirty="0" smtClean="0"/>
              <a:t> rechazo de modo común 0</a:t>
            </a:r>
            <a:endParaRPr lang="es-PA" dirty="0"/>
          </a:p>
          <a:p>
            <a:r>
              <a:rPr lang="es-PA" dirty="0" smtClean="0"/>
              <a:t>Ganancia infinita de lazo abierto A</a:t>
            </a:r>
            <a:endParaRPr lang="es-PA" i="1" dirty="0"/>
          </a:p>
          <a:p>
            <a:r>
              <a:rPr lang="es-PA" dirty="0" smtClean="0"/>
              <a:t>Ancho de banda infinito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81" y="3140208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endParaRPr lang="es-PA" dirty="0"/>
          </a:p>
          <a:p>
            <a:r>
              <a:rPr lang="es-PA" dirty="0" smtClean="0"/>
              <a:t>La entrada diferencial es</a:t>
            </a:r>
          </a:p>
          <a:p>
            <a:r>
              <a:rPr lang="es-PA" dirty="0" smtClean="0"/>
              <a:t>El modo común de la señal es el promedio</a:t>
            </a:r>
          </a:p>
          <a:p>
            <a:r>
              <a:rPr lang="es-PA" dirty="0" smtClean="0"/>
              <a:t>Podemos expresar v1 y v2 en función de su modo común</a:t>
            </a:r>
          </a:p>
          <a:p>
            <a:r>
              <a:rPr lang="es-PA" dirty="0" smtClean="0"/>
              <a:t>La representación gráfica de lo anterior es como sigue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70" y="452718"/>
            <a:ext cx="4012483" cy="26437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26" y="201064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2548591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596" y="3177241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940" y="3810265"/>
            <a:ext cx="2178855" cy="4915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1" y="3911849"/>
            <a:ext cx="3115398" cy="2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18089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r>
              <a:rPr lang="es-PA" dirty="0" smtClean="0"/>
              <a:t>Considere un </a:t>
            </a:r>
            <a:r>
              <a:rPr lang="es-PA" dirty="0" err="1" smtClean="0"/>
              <a:t>amplficador</a:t>
            </a:r>
            <a:r>
              <a:rPr lang="es-PA" dirty="0" smtClean="0"/>
              <a:t> operacional con las siguientes características</a:t>
            </a:r>
          </a:p>
          <a:p>
            <a:r>
              <a:rPr lang="es-PA" dirty="0" smtClean="0"/>
              <a:t>A = 10^3</a:t>
            </a:r>
          </a:p>
          <a:p>
            <a:r>
              <a:rPr lang="es-PA" dirty="0" smtClean="0"/>
              <a:t>Se miden las señales de las dos terminales y se desea tener el resultado de</a:t>
            </a:r>
          </a:p>
          <a:p>
            <a:r>
              <a:rPr lang="es-PA" dirty="0" smtClean="0"/>
              <a:t>la tercera terminal (salida)</a:t>
            </a:r>
          </a:p>
          <a:p>
            <a:r>
              <a:rPr lang="es-PA" dirty="0" smtClean="0"/>
              <a:t>También se desea calcular la diferencia y modo común de las señales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v2 = 0, v3 = 2V					</a:t>
            </a:r>
          </a:p>
          <a:p>
            <a:r>
              <a:rPr lang="es-PA" dirty="0" smtClean="0"/>
              <a:t>v2 = 5V, v3 = -10V</a:t>
            </a:r>
          </a:p>
          <a:p>
            <a:r>
              <a:rPr lang="es-PA" dirty="0" smtClean="0"/>
              <a:t>v1 = 1.002V, v2 = 0.998V</a:t>
            </a:r>
          </a:p>
          <a:p>
            <a:r>
              <a:rPr lang="es-PA" dirty="0"/>
              <a:t>v</a:t>
            </a:r>
            <a:r>
              <a:rPr lang="es-PA" dirty="0" smtClean="0"/>
              <a:t>1 = -3.6V, v3 = -3.6V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51" y="355958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51" y="109723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87" y="1751554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451" y="239882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v1 = -2mV, vid = 2V, </a:t>
            </a:r>
            <a:r>
              <a:rPr lang="es-PA" dirty="0" err="1" smtClean="0"/>
              <a:t>vicm</a:t>
            </a:r>
            <a:r>
              <a:rPr lang="es-PA" dirty="0" smtClean="0"/>
              <a:t> = -1mV</a:t>
            </a:r>
          </a:p>
          <a:p>
            <a:r>
              <a:rPr lang="es-PA" dirty="0" smtClean="0"/>
              <a:t>v1 = +5.01V</a:t>
            </a:r>
            <a:r>
              <a:rPr lang="es-PA" dirty="0"/>
              <a:t>, </a:t>
            </a:r>
            <a:r>
              <a:rPr lang="es-PA" dirty="0" smtClean="0"/>
              <a:t>vid = −</a:t>
            </a:r>
            <a:r>
              <a:rPr lang="es-PA" dirty="0"/>
              <a:t>10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dirty="0" err="1" smtClean="0"/>
              <a:t>vIcm</a:t>
            </a:r>
            <a:r>
              <a:rPr lang="es-PA" dirty="0"/>
              <a:t> </a:t>
            </a:r>
            <a:r>
              <a:rPr lang="es-PA" dirty="0" smtClean="0"/>
              <a:t>=5.005V</a:t>
            </a:r>
          </a:p>
          <a:p>
            <a:r>
              <a:rPr lang="es-PA" i="1" dirty="0"/>
              <a:t>v</a:t>
            </a:r>
            <a:r>
              <a:rPr lang="es-PA" dirty="0" smtClean="0"/>
              <a:t>3 = −4V</a:t>
            </a:r>
            <a:r>
              <a:rPr lang="es-PA" dirty="0"/>
              <a:t>, </a:t>
            </a:r>
            <a:r>
              <a:rPr lang="es-PA" i="1" dirty="0" smtClean="0"/>
              <a:t>vid </a:t>
            </a:r>
            <a:r>
              <a:rPr lang="es-PA" dirty="0" smtClean="0"/>
              <a:t>= −</a:t>
            </a:r>
            <a:r>
              <a:rPr lang="es-PA" dirty="0"/>
              <a:t>4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</a:t>
            </a:r>
            <a:r>
              <a:rPr lang="es-PA" dirty="0" smtClean="0"/>
              <a:t>= 1V</a:t>
            </a:r>
            <a:endParaRPr lang="es-PA" dirty="0"/>
          </a:p>
          <a:p>
            <a:r>
              <a:rPr lang="es-PA" i="1" dirty="0"/>
              <a:t>v</a:t>
            </a:r>
            <a:r>
              <a:rPr lang="es-PA" dirty="0" smtClean="0"/>
              <a:t>2 =</a:t>
            </a:r>
            <a:r>
              <a:rPr lang="es-PA" dirty="0"/>
              <a:t>−</a:t>
            </a:r>
            <a:r>
              <a:rPr lang="es-PA" dirty="0" smtClean="0"/>
              <a:t>3.6036V</a:t>
            </a:r>
            <a:r>
              <a:rPr lang="es-PA" dirty="0"/>
              <a:t>, </a:t>
            </a:r>
            <a:r>
              <a:rPr lang="es-PA" i="1" dirty="0" err="1" smtClean="0"/>
              <a:t>vId</a:t>
            </a:r>
            <a:r>
              <a:rPr lang="es-PA" i="1" dirty="0"/>
              <a:t> </a:t>
            </a:r>
            <a:r>
              <a:rPr lang="es-PA" dirty="0" smtClean="0"/>
              <a:t>= −</a:t>
            </a:r>
            <a:r>
              <a:rPr lang="es-PA" dirty="0"/>
              <a:t>3.6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= </a:t>
            </a:r>
            <a:r>
              <a:rPr lang="es-PA" dirty="0" smtClean="0"/>
              <a:t>−</a:t>
            </a:r>
            <a:r>
              <a:rPr lang="es-PA" dirty="0"/>
              <a:t>3.6 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7" y="194323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7" y="270177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67" y="3470269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67" y="419519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circuito de </a:t>
            </a:r>
            <a:r>
              <a:rPr lang="es-PA" dirty="0" err="1" smtClean="0"/>
              <a:t>op-amp</a:t>
            </a:r>
            <a:r>
              <a:rPr lang="es-PA" dirty="0" smtClean="0"/>
              <a:t> puede ser representado como</a:t>
            </a:r>
          </a:p>
          <a:p>
            <a:r>
              <a:rPr lang="es-PA" dirty="0" smtClean="0"/>
              <a:t>Exprese v3 en función de v1 y v2</a:t>
            </a:r>
          </a:p>
          <a:p>
            <a:r>
              <a:rPr lang="es-PA" dirty="0" smtClean="0"/>
              <a:t>Encuentre la ganancia de lazo abierto A</a:t>
            </a:r>
          </a:p>
          <a:p>
            <a:r>
              <a:rPr lang="es-PA" dirty="0" smtClean="0"/>
              <a:t>Al final reemplace</a:t>
            </a:r>
          </a:p>
          <a:p>
            <a:pPr lvl="1"/>
            <a:r>
              <a:rPr lang="es-PA" dirty="0" err="1" smtClean="0"/>
              <a:t>Gm</a:t>
            </a:r>
            <a:r>
              <a:rPr lang="es-PA" dirty="0" smtClean="0"/>
              <a:t> = 10mA/V</a:t>
            </a:r>
          </a:p>
          <a:p>
            <a:pPr lvl="1"/>
            <a:r>
              <a:rPr lang="es-PA" dirty="0" smtClean="0"/>
              <a:t>R = 10k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smtClean="0"/>
              <a:t>= 100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92" y="1481071"/>
            <a:ext cx="10792495" cy="5022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/>
              <a:t>Si no </a:t>
            </a:r>
            <a:r>
              <a:rPr lang="en-US" dirty="0" err="1"/>
              <a:t>cumple</a:t>
            </a:r>
            <a:r>
              <a:rPr lang="en-US" dirty="0"/>
              <a:t> con nota de </a:t>
            </a:r>
            <a:r>
              <a:rPr lang="en-US" dirty="0" err="1"/>
              <a:t>pase</a:t>
            </a:r>
            <a:r>
              <a:rPr lang="en-US" dirty="0"/>
              <a:t>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SN</a:t>
            </a:r>
          </a:p>
          <a:p>
            <a:r>
              <a:rPr lang="en-US" dirty="0"/>
              <a:t>Si no </a:t>
            </a:r>
            <a:r>
              <a:rPr lang="en-US" dirty="0" err="1"/>
              <a:t>entrega</a:t>
            </a:r>
            <a:r>
              <a:rPr lang="en-US" dirty="0"/>
              <a:t> Proyecto final,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</a:t>
            </a:r>
            <a:r>
              <a:rPr lang="en-US" dirty="0" smtClean="0"/>
              <a:t>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endParaRPr lang="es-PA" dirty="0" smtClean="0"/>
          </a:p>
          <a:p>
            <a:r>
              <a:rPr lang="es-PA" dirty="0" smtClean="0"/>
              <a:t>Id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/R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 = </a:t>
            </a:r>
            <a:r>
              <a:rPr lang="es-PA" dirty="0" err="1" smtClean="0"/>
              <a:t>GmR</a:t>
            </a:r>
            <a:r>
              <a:rPr lang="es-PA" dirty="0" smtClean="0"/>
              <a:t>(v2 – v1)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err="1"/>
              <a:t>GmR</a:t>
            </a:r>
            <a:r>
              <a:rPr lang="es-PA" dirty="0"/>
              <a:t>(v2 – v1</a:t>
            </a:r>
            <a:r>
              <a:rPr lang="es-PA" dirty="0" smtClean="0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La ganancia del </a:t>
            </a:r>
            <a:r>
              <a:rPr lang="es-PA" dirty="0" err="1" smtClean="0"/>
              <a:t>op-amp</a:t>
            </a:r>
            <a:r>
              <a:rPr lang="es-PA" dirty="0" smtClean="0"/>
              <a:t> ideal inversor de lazo cerrado es –R2/R1</a:t>
            </a:r>
          </a:p>
          <a:p>
            <a:r>
              <a:rPr lang="es-PA" dirty="0" smtClean="0"/>
              <a:t>Pero los efectos de la ganancia de lazo abierto se muestran a continuación</a:t>
            </a:r>
          </a:p>
          <a:p>
            <a:r>
              <a:rPr lang="es-PA" dirty="0" smtClean="0"/>
              <a:t>Del siguiente operacional se tiene la salida abierta</a:t>
            </a:r>
          </a:p>
          <a:p>
            <a:pPr lvl="1"/>
            <a:r>
              <a:rPr lang="es-PA" dirty="0" smtClean="0"/>
              <a:t>Podemos calcular el voltaje en el punto v1</a:t>
            </a:r>
          </a:p>
          <a:p>
            <a:pPr lvl="2"/>
            <a:r>
              <a:rPr lang="es-PA" dirty="0" smtClean="0"/>
              <a:t>A(v2 – v1) =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2"/>
            <a:r>
              <a:rPr lang="es-PA" dirty="0" smtClean="0"/>
              <a:t>v1 = -</a:t>
            </a:r>
            <a:r>
              <a:rPr lang="es-PA" dirty="0" err="1" smtClean="0"/>
              <a:t>vo</a:t>
            </a:r>
            <a:r>
              <a:rPr lang="es-PA" dirty="0" smtClean="0"/>
              <a:t>/A</a:t>
            </a:r>
          </a:p>
          <a:p>
            <a:pPr lvl="1"/>
            <a:r>
              <a:rPr lang="es-PA" dirty="0" smtClean="0"/>
              <a:t>Calculamos con leyes de </a:t>
            </a:r>
            <a:r>
              <a:rPr lang="es-PA" dirty="0" err="1" smtClean="0"/>
              <a:t>kirchoff</a:t>
            </a:r>
            <a:r>
              <a:rPr lang="es-PA" dirty="0" smtClean="0"/>
              <a:t>  los datos restantes</a:t>
            </a:r>
          </a:p>
          <a:p>
            <a:r>
              <a:rPr lang="es-PA" dirty="0" smtClean="0"/>
              <a:t>Notar si A tiende a </a:t>
            </a:r>
            <a:r>
              <a:rPr lang="es-PA" dirty="0" err="1" smtClean="0"/>
              <a:t>inf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-R2/R1</a:t>
            </a:r>
          </a:p>
          <a:p>
            <a:r>
              <a:rPr lang="es-PA" dirty="0" smtClean="0"/>
              <a:t>Concluimos a lazo cerrado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74" y="2265219"/>
            <a:ext cx="4237590" cy="27016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52" y="4132876"/>
            <a:ext cx="3493167" cy="9572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351" y="5110919"/>
            <a:ext cx="3004424" cy="16211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64" y="5483800"/>
            <a:ext cx="3274844" cy="9572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519" y="5524818"/>
            <a:ext cx="1571834" cy="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la configuración inversora con R1 = 1k y R2 = 100k.  La ganancia ideal es </a:t>
            </a:r>
            <a:r>
              <a:rPr lang="es-PA" dirty="0" err="1" smtClean="0"/>
              <a:t>Av</a:t>
            </a:r>
            <a:r>
              <a:rPr lang="es-PA" dirty="0" smtClean="0"/>
              <a:t> = -100</a:t>
            </a:r>
          </a:p>
          <a:p>
            <a:r>
              <a:rPr lang="es-PA" dirty="0" smtClean="0"/>
              <a:t>Parte 1</a:t>
            </a:r>
          </a:p>
          <a:p>
            <a:pPr lvl="1"/>
            <a:r>
              <a:rPr lang="es-PA" dirty="0" smtClean="0"/>
              <a:t>Encuentre las ganancias a lazo cerrado de A = 10^3, 10^4, 10^5</a:t>
            </a:r>
          </a:p>
          <a:p>
            <a:pPr lvl="1"/>
            <a:r>
              <a:rPr lang="es-PA" dirty="0" smtClean="0"/>
              <a:t>En cada caso determine el porcentaje de error </a:t>
            </a:r>
            <a:r>
              <a:rPr lang="es-PA" dirty="0" err="1" smtClean="0"/>
              <a:t>Gideal</a:t>
            </a:r>
            <a:r>
              <a:rPr lang="es-PA" dirty="0" smtClean="0"/>
              <a:t> vs </a:t>
            </a:r>
            <a:r>
              <a:rPr lang="es-PA" dirty="0" err="1" smtClean="0"/>
              <a:t>Greal</a:t>
            </a:r>
            <a:endParaRPr lang="es-PA" dirty="0" smtClean="0"/>
          </a:p>
          <a:p>
            <a:pPr lvl="1"/>
            <a:r>
              <a:rPr lang="es-PA" dirty="0" smtClean="0"/>
              <a:t>Determine el voltaje v1 cuando vi = 0.1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Parte 2</a:t>
            </a:r>
          </a:p>
          <a:p>
            <a:pPr lvl="1"/>
            <a:r>
              <a:rPr lang="es-PA" dirty="0" smtClean="0"/>
              <a:t>Si la ganancia a lazo abierto cambia de 100 000 a 50 000, cual  es el porcentaje de cambio en la magnitud de lazo cerrado de </a:t>
            </a:r>
            <a:r>
              <a:rPr lang="es-PA" dirty="0" err="1" smtClean="0"/>
              <a:t>Av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23" y="2774570"/>
            <a:ext cx="2831757" cy="9314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23" y="3857556"/>
            <a:ext cx="2860431" cy="581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23" y="1685554"/>
            <a:ext cx="3274844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2</a:t>
            </a:r>
          </a:p>
          <a:p>
            <a:r>
              <a:rPr lang="es-PA" dirty="0" smtClean="0"/>
              <a:t>G = -99.899 @ 100 000</a:t>
            </a:r>
          </a:p>
          <a:p>
            <a:r>
              <a:rPr lang="es-PA" dirty="0" smtClean="0"/>
              <a:t>G = -99.798 @ 50 000</a:t>
            </a:r>
          </a:p>
          <a:p>
            <a:r>
              <a:rPr lang="es-PA" dirty="0" smtClean="0"/>
              <a:t>Se redujo a 0.1V @ -0.1%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853248"/>
            <a:ext cx="6143584" cy="22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Resistencias de Entrada y Salida</a:t>
            </a:r>
          </a:p>
          <a:p>
            <a:endParaRPr lang="es-PA" dirty="0"/>
          </a:p>
          <a:p>
            <a:r>
              <a:rPr lang="es-PA" dirty="0" smtClean="0"/>
              <a:t>Para el amplificador ideal la resistencia de entrada es</a:t>
            </a:r>
          </a:p>
          <a:p>
            <a:r>
              <a:rPr lang="es-PA" dirty="0" smtClean="0"/>
              <a:t>Para que esto ocurre Rin debe ser mayor que R1</a:t>
            </a:r>
          </a:p>
          <a:p>
            <a:r>
              <a:rPr lang="es-PA" dirty="0" smtClean="0"/>
              <a:t>Pero si -R2/R1 es de alta ganancia, R1 debe ser menor</a:t>
            </a:r>
          </a:p>
          <a:p>
            <a:r>
              <a:rPr lang="es-PA" dirty="0" smtClean="0"/>
              <a:t>No podemos seleccionar R1 en </a:t>
            </a:r>
            <a:r>
              <a:rPr lang="es-PA" dirty="0" err="1" smtClean="0"/>
              <a:t>Megaohms</a:t>
            </a:r>
            <a:r>
              <a:rPr lang="es-PA" dirty="0" smtClean="0"/>
              <a:t> pues R2 sería impráctico de conseguir</a:t>
            </a:r>
          </a:p>
          <a:p>
            <a:endParaRPr lang="es-PA" dirty="0"/>
          </a:p>
          <a:p>
            <a:r>
              <a:rPr lang="es-PA" dirty="0" smtClean="0"/>
              <a:t>La solución a este problema se ve mejor en un ejemplo:</a:t>
            </a:r>
          </a:p>
          <a:p>
            <a:pPr lvl="1"/>
            <a:r>
              <a:rPr lang="es-PA" dirty="0" smtClean="0"/>
              <a:t>Diseñe un circuito de </a:t>
            </a:r>
            <a:r>
              <a:rPr lang="es-PA" dirty="0" err="1" smtClean="0"/>
              <a:t>op-amp</a:t>
            </a:r>
            <a:r>
              <a:rPr lang="es-PA" dirty="0" smtClean="0"/>
              <a:t> inversor con ganancia 100 y resistencia de entrada de 1Mohm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3" y="2020706"/>
            <a:ext cx="2077316" cy="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Podemos conseguir el voltaje y la corriente (1) y (2)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corriente en (4)</a:t>
            </a:r>
          </a:p>
          <a:p>
            <a:endParaRPr lang="es-PA" dirty="0"/>
          </a:p>
          <a:p>
            <a:r>
              <a:rPr lang="es-PA" dirty="0" smtClean="0"/>
              <a:t>El voltaje en (5) en el nodo x </a:t>
            </a:r>
          </a:p>
          <a:p>
            <a:endParaRPr lang="es-PA" dirty="0"/>
          </a:p>
          <a:p>
            <a:r>
              <a:rPr lang="es-PA" dirty="0" smtClean="0"/>
              <a:t>Tenemos entonces en (6) i3</a:t>
            </a:r>
          </a:p>
          <a:p>
            <a:endParaRPr lang="es-PA" dirty="0"/>
          </a:p>
          <a:p>
            <a:r>
              <a:rPr lang="es-PA" dirty="0" smtClean="0"/>
              <a:t>Por </a:t>
            </a:r>
            <a:r>
              <a:rPr lang="es-PA" dirty="0" err="1" smtClean="0"/>
              <a:t>kirchoff</a:t>
            </a:r>
            <a:r>
              <a:rPr lang="es-PA" dirty="0" smtClean="0"/>
              <a:t> (7)</a:t>
            </a:r>
          </a:p>
          <a:p>
            <a:endParaRPr lang="es-PA" dirty="0"/>
          </a:p>
          <a:p>
            <a:r>
              <a:rPr lang="es-PA" dirty="0" smtClean="0"/>
              <a:t>Y simplificando tenemos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46" y="24448"/>
            <a:ext cx="4680065" cy="31588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3" y="1668882"/>
            <a:ext cx="2231664" cy="7846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077" y="1695567"/>
            <a:ext cx="2419350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563" y="2505436"/>
            <a:ext cx="1636431" cy="8182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96" y="3424642"/>
            <a:ext cx="3105150" cy="76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96" y="4264125"/>
            <a:ext cx="2410680" cy="6936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232" y="5028346"/>
            <a:ext cx="2892404" cy="744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476" y="5814412"/>
            <a:ext cx="2857500" cy="952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8492" y="5812376"/>
            <a:ext cx="3556627" cy="9545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57" y="4550120"/>
            <a:ext cx="4071252" cy="12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Empezamos a diseñar</a:t>
            </a:r>
          </a:p>
          <a:p>
            <a:pPr lvl="1"/>
            <a:r>
              <a:rPr lang="es-PA" dirty="0" smtClean="0"/>
              <a:t>G = -100, R1 = 1M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 arriba de 1M puede que sea difícil, nuestra limitante es 1M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R2 = 1M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Sigamos asumiendo R4 = 1M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R3 = 10.2k, que es casi comercial a 10k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/>
          </a:p>
          <a:p>
            <a:r>
              <a:rPr lang="es-PA" dirty="0" smtClean="0"/>
              <a:t>En conclusión podemos tener alta ganancia sin tener…</a:t>
            </a:r>
          </a:p>
          <a:p>
            <a:r>
              <a:rPr lang="es-PA" dirty="0" smtClean="0"/>
              <a:t>… altos valores de resistencia de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R2 y R3 están en paralelo (</a:t>
            </a:r>
            <a:r>
              <a:rPr lang="es-PA" dirty="0" err="1" smtClean="0"/>
              <a:t>vin</a:t>
            </a:r>
            <a:r>
              <a:rPr lang="es-PA" dirty="0" smtClean="0"/>
              <a:t> = 0)</a:t>
            </a:r>
          </a:p>
          <a:p>
            <a:r>
              <a:rPr lang="es-PA" dirty="0" smtClean="0"/>
              <a:t>i3 e i4 están en un factor de k y k + 1</a:t>
            </a:r>
          </a:p>
          <a:p>
            <a:endParaRPr lang="es-PA" dirty="0" smtClean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20" y="5582662"/>
            <a:ext cx="4071252" cy="12230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56" y="145312"/>
            <a:ext cx="3591316" cy="26934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56" y="3104645"/>
            <a:ext cx="3591316" cy="24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operacional</a:t>
            </a:r>
          </a:p>
          <a:p>
            <a:r>
              <a:rPr lang="es-PA" dirty="0" smtClean="0"/>
              <a:t>G = -10, Rin = 100k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el siguiente circuito determine los valores de </a:t>
            </a:r>
            <a:r>
              <a:rPr lang="it-IT" i="1" dirty="0"/>
              <a:t>v</a:t>
            </a:r>
            <a:r>
              <a:rPr lang="it-IT" dirty="0"/>
              <a:t>1, </a:t>
            </a:r>
            <a:r>
              <a:rPr lang="it-IT" i="1" dirty="0"/>
              <a:t>i</a:t>
            </a:r>
            <a:r>
              <a:rPr lang="it-IT" dirty="0"/>
              <a:t>1, </a:t>
            </a:r>
            <a:r>
              <a:rPr lang="it-IT" i="1" dirty="0" smtClean="0"/>
              <a:t>i</a:t>
            </a:r>
            <a:r>
              <a:rPr lang="it-IT" dirty="0" smtClean="0"/>
              <a:t>2,</a:t>
            </a:r>
            <a:r>
              <a:rPr lang="it-IT" i="1" dirty="0" smtClean="0"/>
              <a:t>vo</a:t>
            </a:r>
            <a:r>
              <a:rPr lang="it-IT" dirty="0" smtClean="0"/>
              <a:t>, </a:t>
            </a:r>
            <a:r>
              <a:rPr lang="it-IT" i="1" dirty="0"/>
              <a:t>iL</a:t>
            </a:r>
            <a:r>
              <a:rPr lang="it-IT" dirty="0"/>
              <a:t>, </a:t>
            </a:r>
            <a:r>
              <a:rPr lang="it-IT" dirty="0" smtClean="0"/>
              <a:t>e </a:t>
            </a:r>
            <a:r>
              <a:rPr lang="it-IT" i="1" dirty="0" smtClean="0"/>
              <a:t>io</a:t>
            </a:r>
          </a:p>
          <a:p>
            <a:r>
              <a:rPr lang="it-IT" dirty="0" smtClean="0"/>
              <a:t>También determine las ganancias de voltaje, corriente (il/i1) y potencia (p0/p1)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01" y="1671456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82" y="4403581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R1 = 100M</a:t>
            </a:r>
          </a:p>
          <a:p>
            <a:r>
              <a:rPr lang="es-PA" dirty="0" smtClean="0"/>
              <a:t>R2  = 1M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it-IT" dirty="0"/>
              <a:t>0 V; 1 mA; 1 mA; −10 V; −10 mA; −11 mA; </a:t>
            </a:r>
          </a:p>
          <a:p>
            <a:r>
              <a:rPr lang="it-IT" dirty="0"/>
              <a:t>−10 V/V (20 dB), −10 A/A (20 dB); </a:t>
            </a:r>
            <a:r>
              <a:rPr lang="es-PA" dirty="0"/>
              <a:t>100 W/W (20 dB)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1" y="1642595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91" y="3540696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r>
              <a:rPr lang="es-PA" dirty="0" smtClean="0"/>
              <a:t>Se le dice así porque es una ponderación de los voltajes de entrada</a:t>
            </a:r>
          </a:p>
          <a:p>
            <a:r>
              <a:rPr lang="es-PA" dirty="0" smtClean="0"/>
              <a:t>La suma total de corrientes es la de salida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756" y="2870680"/>
            <a:ext cx="4472349" cy="27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0918"/>
            <a:ext cx="9545291" cy="4857481"/>
          </a:xfrm>
        </p:spPr>
        <p:txBody>
          <a:bodyPr>
            <a:normAutofit lnSpcReduction="1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Teoría: </a:t>
            </a:r>
            <a:r>
              <a:rPr lang="en-US" b="1" dirty="0"/>
              <a:t>Paul Horowitz, Winfield Hill - The Art of Electronics-Cambridge University Press</a:t>
            </a:r>
            <a:endParaRPr lang="es-PA" b="1" dirty="0" smtClean="0"/>
          </a:p>
          <a:p>
            <a:pPr lvl="1"/>
            <a:r>
              <a:rPr lang="es-PA" b="1" dirty="0" smtClean="0"/>
              <a:t>Práctica:  </a:t>
            </a:r>
            <a:r>
              <a:rPr lang="es-PA" b="1" dirty="0" err="1" smtClean="0"/>
              <a:t>Hanshaw</a:t>
            </a:r>
            <a:r>
              <a:rPr lang="es-PA" b="1" dirty="0" smtClean="0"/>
              <a:t>, Tim; Real </a:t>
            </a:r>
            <a:r>
              <a:rPr lang="es-PA" b="1" dirty="0" err="1" smtClean="0"/>
              <a:t>Analog</a:t>
            </a:r>
            <a:r>
              <a:rPr lang="es-PA" b="1" dirty="0" smtClean="0"/>
              <a:t>, </a:t>
            </a:r>
            <a:r>
              <a:rPr lang="es-PA" b="1" dirty="0" err="1" smtClean="0"/>
              <a:t>An</a:t>
            </a:r>
            <a:r>
              <a:rPr lang="es-PA" b="1" dirty="0" smtClean="0"/>
              <a:t> </a:t>
            </a:r>
            <a:r>
              <a:rPr lang="es-PA" b="1" dirty="0" err="1" smtClean="0"/>
              <a:t>Introduction</a:t>
            </a:r>
            <a:r>
              <a:rPr lang="es-PA" b="1" dirty="0" smtClean="0"/>
              <a:t> to </a:t>
            </a:r>
            <a:r>
              <a:rPr lang="es-PA" b="1" dirty="0" err="1" smtClean="0"/>
              <a:t>Electrical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endParaRPr lang="es-PA" b="1" dirty="0" smtClean="0"/>
          </a:p>
          <a:p>
            <a:pPr lvl="1"/>
            <a:r>
              <a:rPr lang="es-PA" b="1" dirty="0" smtClean="0"/>
              <a:t>Extras</a:t>
            </a:r>
          </a:p>
          <a:p>
            <a:pPr lvl="2"/>
            <a:r>
              <a:rPr lang="en-US" dirty="0" smtClean="0"/>
              <a:t>Franco, Sergio; Design </a:t>
            </a:r>
            <a:r>
              <a:rPr lang="en-US" dirty="0"/>
              <a:t>with operational amplifiers and analog integrated circuits. Second Edition. McGraw-Hill </a:t>
            </a:r>
            <a:r>
              <a:rPr lang="en-US" dirty="0" smtClean="0"/>
              <a:t>International</a:t>
            </a:r>
          </a:p>
          <a:p>
            <a:pPr lvl="2"/>
            <a:r>
              <a:rPr lang="es-PA" dirty="0"/>
              <a:t>López Rodríguez, </a:t>
            </a:r>
            <a:r>
              <a:rPr lang="es-PA" dirty="0" smtClean="0"/>
              <a:t>Victoriano; Teoría </a:t>
            </a:r>
            <a:r>
              <a:rPr lang="es-PA" dirty="0"/>
              <a:t>de circuitos y electrónica.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Cuando </a:t>
            </a:r>
            <a:r>
              <a:rPr lang="es-PA" dirty="0" err="1" smtClean="0"/>
              <a:t>queremo</a:t>
            </a:r>
            <a:r>
              <a:rPr lang="es-PA" dirty="0" smtClean="0"/>
              <a:t> sumar con signos opuestos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36" y="87721"/>
            <a:ext cx="4538964" cy="26145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9" y="1790309"/>
            <a:ext cx="3778224" cy="911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9" y="2783920"/>
            <a:ext cx="2665018" cy="7431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238" y="4589215"/>
            <a:ext cx="5362575" cy="809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69" y="4116632"/>
            <a:ext cx="5623975" cy="2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Diseñar un sumador ponderado donde: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-(v1 + 5 v2). </a:t>
            </a:r>
          </a:p>
          <a:p>
            <a:r>
              <a:rPr lang="es-PA" dirty="0" smtClean="0"/>
              <a:t>Escoger Rf para que el máximo voltaje de salida sea 10V</a:t>
            </a:r>
          </a:p>
          <a:p>
            <a:r>
              <a:rPr lang="es-PA" dirty="0" smtClean="0"/>
              <a:t>Y la corriente no exceda 1mA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Diseñe un sumador ponderado con 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2v1 + v2 – 4v3 y las mismas restricciones superiores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886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 [Tiene más de 1 posibilidad]</a:t>
            </a:r>
          </a:p>
          <a:p>
            <a:r>
              <a:rPr lang="es-PA" i="1" dirty="0" smtClean="0"/>
              <a:t>R</a:t>
            </a:r>
            <a:r>
              <a:rPr lang="es-PA" dirty="0" smtClean="0"/>
              <a:t>1 = 10k, </a:t>
            </a:r>
            <a:r>
              <a:rPr lang="es-PA" i="1" dirty="0" smtClean="0"/>
              <a:t>R</a:t>
            </a:r>
            <a:r>
              <a:rPr lang="es-PA" dirty="0" smtClean="0"/>
              <a:t>2</a:t>
            </a:r>
            <a:r>
              <a:rPr lang="es-PA" dirty="0"/>
              <a:t> </a:t>
            </a:r>
            <a:r>
              <a:rPr lang="es-PA" dirty="0" smtClean="0"/>
              <a:t>= </a:t>
            </a:r>
            <a:r>
              <a:rPr lang="es-PA" dirty="0"/>
              <a:t>2 k, </a:t>
            </a:r>
            <a:r>
              <a:rPr lang="es-PA" dirty="0" smtClean="0"/>
              <a:t>y </a:t>
            </a:r>
            <a:r>
              <a:rPr lang="es-PA" i="1" dirty="0" smtClean="0"/>
              <a:t>Rf</a:t>
            </a:r>
            <a:r>
              <a:rPr lang="es-PA" i="1" dirty="0"/>
              <a:t> </a:t>
            </a:r>
            <a:r>
              <a:rPr lang="es-PA" dirty="0" smtClean="0"/>
              <a:t>= </a:t>
            </a:r>
            <a:r>
              <a:rPr lang="es-PA" dirty="0"/>
              <a:t>10 </a:t>
            </a:r>
            <a:r>
              <a:rPr lang="es-PA" dirty="0" smtClean="0"/>
              <a:t>k</a:t>
            </a:r>
          </a:p>
          <a:p>
            <a:endParaRPr lang="es-PA" dirty="0"/>
          </a:p>
          <a:p>
            <a:r>
              <a:rPr lang="es-PA" i="1" dirty="0" smtClean="0"/>
              <a:t>R</a:t>
            </a:r>
            <a:r>
              <a:rPr lang="es-PA" dirty="0" smtClean="0"/>
              <a:t>1= </a:t>
            </a:r>
            <a:r>
              <a:rPr lang="es-PA" dirty="0"/>
              <a:t>5 k, </a:t>
            </a:r>
            <a:r>
              <a:rPr lang="es-PA" i="1" dirty="0" smtClean="0"/>
              <a:t>R</a:t>
            </a:r>
            <a:r>
              <a:rPr lang="es-PA" dirty="0" smtClean="0"/>
              <a:t>2 = </a:t>
            </a:r>
            <a:r>
              <a:rPr lang="es-PA" dirty="0"/>
              <a:t>10 k, </a:t>
            </a:r>
            <a:r>
              <a:rPr lang="es-PA" i="1" dirty="0" smtClean="0"/>
              <a:t>Ra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Rb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</a:t>
            </a:r>
            <a:r>
              <a:rPr lang="es-PA" dirty="0" smtClean="0"/>
              <a:t>3 = </a:t>
            </a:r>
            <a:r>
              <a:rPr lang="es-PA" dirty="0"/>
              <a:t>2.5 k</a:t>
            </a:r>
            <a:r>
              <a:rPr lang="es-PA" dirty="0" smtClean="0"/>
              <a:t>, </a:t>
            </a:r>
            <a:r>
              <a:rPr lang="es-PA" i="1" dirty="0" err="1" smtClean="0"/>
              <a:t>Rc</a:t>
            </a:r>
            <a:r>
              <a:rPr lang="es-PA" i="1" dirty="0" smtClean="0"/>
              <a:t> </a:t>
            </a:r>
            <a:r>
              <a:rPr lang="es-PA" dirty="0" smtClean="0"/>
              <a:t>= </a:t>
            </a:r>
            <a:r>
              <a:rPr lang="es-PA" dirty="0"/>
              <a:t>10 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27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Repasando un poco el amplificador inversor</a:t>
            </a:r>
          </a:p>
          <a:p>
            <a:endParaRPr lang="es-PA" dirty="0"/>
          </a:p>
          <a:p>
            <a:r>
              <a:rPr lang="es-PA" dirty="0" smtClean="0"/>
              <a:t>Ganancia de lazo abierto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Concluimos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su porcentaje de error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56" y="1152983"/>
            <a:ext cx="5476808" cy="2341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2" y="2599334"/>
            <a:ext cx="25431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2" y="3878820"/>
            <a:ext cx="1190625" cy="723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794" y="4602719"/>
            <a:ext cx="4729468" cy="8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Lo podemos reducir en una señal de modo </a:t>
            </a:r>
            <a:r>
              <a:rPr lang="es-PA" dirty="0" err="1" smtClean="0"/>
              <a:t>comun</a:t>
            </a:r>
            <a:r>
              <a:rPr lang="es-PA" dirty="0" smtClean="0"/>
              <a:t> y otra diferencial</a:t>
            </a:r>
          </a:p>
          <a:p>
            <a:pPr lvl="1"/>
            <a:r>
              <a:rPr lang="es-PA" dirty="0" smtClean="0"/>
              <a:t>Recordar que idealmente se rechaza el modo común, en la realidad persiste.</a:t>
            </a:r>
          </a:p>
          <a:p>
            <a:r>
              <a:rPr lang="es-PA" dirty="0" smtClean="0"/>
              <a:t>La eficiencia se mide </a:t>
            </a:r>
            <a:r>
              <a:rPr lang="es-PA" dirty="0" err="1" smtClean="0"/>
              <a:t>pr</a:t>
            </a:r>
            <a:r>
              <a:rPr lang="es-PA" dirty="0" smtClean="0"/>
              <a:t> el modo de rechazo de modo común es</a:t>
            </a:r>
          </a:p>
          <a:p>
            <a:r>
              <a:rPr lang="es-PA" dirty="0" smtClean="0"/>
              <a:t>Veamos a detalle un amplificador de </a:t>
            </a:r>
            <a:r>
              <a:rPr lang="es-PA" dirty="0" err="1" smtClean="0"/>
              <a:t>dif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más completo</a:t>
            </a:r>
          </a:p>
          <a:p>
            <a:r>
              <a:rPr lang="es-PA" dirty="0" smtClean="0"/>
              <a:t>Por el principio de superposición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que esto ocurra:</a:t>
            </a:r>
          </a:p>
          <a:p>
            <a:r>
              <a:rPr lang="es-PA" dirty="0" smtClean="0"/>
              <a:t>R1 = R3, R4 = R2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690" y="1710324"/>
            <a:ext cx="2459074" cy="5048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235" y="2590395"/>
            <a:ext cx="2211141" cy="7179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409" y="3567616"/>
            <a:ext cx="3232333" cy="26013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06" y="3072740"/>
            <a:ext cx="2638425" cy="1933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48" y="4366995"/>
            <a:ext cx="1680647" cy="8103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597" y="4366995"/>
            <a:ext cx="2685605" cy="8103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820" y="5305723"/>
            <a:ext cx="2771509" cy="8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Ahora consideremos que solo hay una señal de modo común</a:t>
            </a:r>
          </a:p>
          <a:p>
            <a:r>
              <a:rPr lang="es-PA" dirty="0" smtClean="0"/>
              <a:t>La corriente i1 se puede calcular</a:t>
            </a:r>
          </a:p>
          <a:p>
            <a:r>
              <a:rPr lang="es-PA" dirty="0" smtClean="0"/>
              <a:t>El voltaje de salida es</a:t>
            </a:r>
          </a:p>
          <a:p>
            <a:endParaRPr lang="es-PA" dirty="0"/>
          </a:p>
          <a:p>
            <a:r>
              <a:rPr lang="es-PA" dirty="0" smtClean="0"/>
              <a:t>Sustituyendo i2 = i1…</a:t>
            </a:r>
          </a:p>
          <a:p>
            <a:r>
              <a:rPr lang="es-PA" dirty="0" smtClean="0"/>
              <a:t>… el voltaje de salida sería</a:t>
            </a:r>
          </a:p>
          <a:p>
            <a:r>
              <a:rPr lang="es-PA" dirty="0" smtClean="0"/>
              <a:t>La ganancia de modo común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diseñamos con resistencia del mismo valor</a:t>
            </a:r>
          </a:p>
          <a:p>
            <a:r>
              <a:rPr lang="es-PA" dirty="0" smtClean="0"/>
              <a:t>R3 = R1, R4 = R2</a:t>
            </a:r>
            <a:endParaRPr lang="es-PA" dirty="0"/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334" y="2160675"/>
            <a:ext cx="2557530" cy="13902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44" y="2688708"/>
            <a:ext cx="2425890" cy="8622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24" y="3522747"/>
            <a:ext cx="2879381" cy="12485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2" y="4723003"/>
            <a:ext cx="3860935" cy="8698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431" y="5448237"/>
            <a:ext cx="1267226" cy="81756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43" y="38636"/>
            <a:ext cx="33909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Para CMRR el amplificador tiene que tener alta impedancia de entrada</a:t>
            </a:r>
          </a:p>
          <a:p>
            <a:r>
              <a:rPr lang="es-PA" dirty="0" smtClean="0"/>
              <a:t>Para conseguir </a:t>
            </a:r>
            <a:r>
              <a:rPr lang="es-PA" dirty="0" err="1" smtClean="0"/>
              <a:t>Rid</a:t>
            </a:r>
            <a:r>
              <a:rPr lang="es-PA" dirty="0" smtClean="0"/>
              <a:t>, se asume como comentamos R3 = R1, R2 = R4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Realizamos una malla gracias a la corto virtual</a:t>
            </a:r>
          </a:p>
          <a:p>
            <a:endParaRPr lang="es-PA" dirty="0"/>
          </a:p>
          <a:p>
            <a:r>
              <a:rPr lang="es-PA" dirty="0" smtClean="0"/>
              <a:t>Finalmente tenemos la entrada diferencial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09" y="2073424"/>
            <a:ext cx="940865" cy="760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74" y="4119885"/>
            <a:ext cx="2458235" cy="6847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773" y="5044443"/>
            <a:ext cx="1363817" cy="662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13" y="2525544"/>
            <a:ext cx="3160287" cy="19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use esta </a:t>
            </a:r>
            <a:r>
              <a:rPr lang="es-PA" dirty="0" err="1" smtClean="0"/>
              <a:t>ecuanción</a:t>
            </a:r>
            <a:r>
              <a:rPr lang="es-PA" dirty="0" smtClean="0"/>
              <a:t> y calcule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4" y="3479815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21" y="4858321"/>
            <a:ext cx="2725088" cy="18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calcule la peor ganancia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Ad = 100V/V</a:t>
            </a:r>
          </a:p>
          <a:p>
            <a:r>
              <a:rPr lang="es-PA" dirty="0" err="1" smtClean="0"/>
              <a:t>Rid</a:t>
            </a:r>
            <a:r>
              <a:rPr lang="es-PA" dirty="0" smtClean="0"/>
              <a:t> = 4K, Ro = 0</a:t>
            </a:r>
          </a:p>
          <a:p>
            <a:r>
              <a:rPr lang="es-PA" dirty="0" err="1" smtClean="0"/>
              <a:t>Acm</a:t>
            </a:r>
            <a:r>
              <a:rPr lang="es-PA" dirty="0" smtClean="0"/>
              <a:t> = 0.04 V/V, CMRR = 67 </a:t>
            </a:r>
            <a:r>
              <a:rPr lang="es-PA" dirty="0" err="1" smtClean="0"/>
              <a:t>db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</a:t>
            </a:r>
          </a:p>
          <a:p>
            <a:r>
              <a:rPr lang="es-PA" dirty="0" smtClean="0"/>
              <a:t>R1 = 1k, R2 = 10k</a:t>
            </a:r>
          </a:p>
          <a:p>
            <a:r>
              <a:rPr lang="es-PA" dirty="0" smtClean="0"/>
              <a:t>R1 = R3, R2 = R4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516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137268"/>
          </a:xfrm>
        </p:spPr>
        <p:txBody>
          <a:bodyPr/>
          <a:lstStyle/>
          <a:p>
            <a:r>
              <a:rPr lang="es-PA" dirty="0" smtClean="0"/>
              <a:t>Proporcionar </a:t>
            </a:r>
            <a:r>
              <a:rPr lang="es-PA" dirty="0"/>
              <a:t>criterios de especificaciones y de diseño de los circuitos electrónicos analógicos. </a:t>
            </a:r>
            <a:endParaRPr lang="es-PA" dirty="0" smtClean="0"/>
          </a:p>
          <a:p>
            <a:r>
              <a:rPr lang="es-PA" dirty="0" smtClean="0"/>
              <a:t>Enumerar </a:t>
            </a:r>
            <a:r>
              <a:rPr lang="es-PA" dirty="0"/>
              <a:t>las funciones y aplicaciones de los AO. </a:t>
            </a:r>
          </a:p>
          <a:p>
            <a:r>
              <a:rPr lang="es-PA" dirty="0" smtClean="0"/>
              <a:t>Conocer </a:t>
            </a:r>
            <a:r>
              <a:rPr lang="es-PA" dirty="0"/>
              <a:t>los aspectos tecnológicos básicos del diseño de los AO. </a:t>
            </a:r>
          </a:p>
          <a:p>
            <a:r>
              <a:rPr lang="es-PA" dirty="0"/>
              <a:t>Aplicar las técnicas básicas analíticas y de diseño de circuitos con AO y su utilización en circuitos electrónicos sencillos. </a:t>
            </a:r>
          </a:p>
          <a:p>
            <a:r>
              <a:rPr lang="es-PA" dirty="0" smtClean="0"/>
              <a:t>Diseñar </a:t>
            </a:r>
            <a:r>
              <a:rPr lang="es-PA" dirty="0"/>
              <a:t>bloques de circuitos con AO.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el problema de impedancias del amplificador diferencial</a:t>
            </a:r>
          </a:p>
          <a:p>
            <a:r>
              <a:rPr lang="es-PA" dirty="0" smtClean="0"/>
              <a:t>podríamos utilizar buffers de voltaje en la entrada</a:t>
            </a:r>
          </a:p>
          <a:p>
            <a:endParaRPr lang="es-PA" dirty="0"/>
          </a:p>
          <a:p>
            <a:r>
              <a:rPr lang="es-PA" dirty="0" smtClean="0"/>
              <a:t>Con el amplificador de instrumentación podemos proporcionar tanto alta resistencia de entrada como </a:t>
            </a:r>
            <a:r>
              <a:rPr lang="es-PA" dirty="0" err="1" smtClean="0"/>
              <a:t>buffering</a:t>
            </a:r>
            <a:r>
              <a:rPr lang="es-PA" dirty="0" smtClean="0"/>
              <a:t> de la señal</a:t>
            </a:r>
          </a:p>
          <a:p>
            <a:r>
              <a:rPr lang="es-PA" dirty="0" smtClean="0"/>
              <a:t>La primera etapa ofrece no inversión y la segunda una amplificación adicional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79" y="3754525"/>
            <a:ext cx="4305300" cy="2990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37" y="798489"/>
            <a:ext cx="26003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pesar que el circuito tiene amplia impedancia de entrada y alta ganancia tiene sus contras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" y="1708260"/>
            <a:ext cx="3926849" cy="18493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98" y="1711318"/>
            <a:ext cx="6067425" cy="304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03" y="383972"/>
            <a:ext cx="2005411" cy="9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modo común es amplificado en las primeras etapas, lo cual se nota en A1 y A3.  Aún cuando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se satura, este se verá afectada su CMRR</a:t>
            </a:r>
          </a:p>
          <a:p>
            <a:r>
              <a:rPr lang="es-PA" dirty="0" smtClean="0"/>
              <a:t>Los amplificadores de entrada tienen que estar perfectamente </a:t>
            </a:r>
            <a:r>
              <a:rPr lang="es-PA" dirty="0" err="1" smtClean="0"/>
              <a:t>matchados</a:t>
            </a:r>
            <a:r>
              <a:rPr lang="es-PA" dirty="0" smtClean="0"/>
              <a:t>, sino aparecerá una señal en sus salidas y será amplificada por el </a:t>
            </a:r>
            <a:r>
              <a:rPr lang="es-PA" dirty="0" err="1" smtClean="0"/>
              <a:t>cto</a:t>
            </a:r>
            <a:r>
              <a:rPr lang="es-PA" dirty="0" smtClean="0"/>
              <a:t>. de amplificador de salida.</a:t>
            </a:r>
          </a:p>
          <a:p>
            <a:r>
              <a:rPr lang="es-PA" dirty="0" smtClean="0"/>
              <a:t>Ad debe ser variada simultáneamente, los dos resistores llamados R1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89" y="1053673"/>
            <a:ext cx="2005411" cy="9017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2" y="1675050"/>
            <a:ext cx="3293021" cy="22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se resuelve quitando el lado común de R1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 alguna de las resistencias R2 fuese diferente tendríamos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813" y="191281"/>
            <a:ext cx="3293021" cy="22876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2" y="1670589"/>
            <a:ext cx="5486399" cy="27561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" y="1888185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" y="2759772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4" y="4463074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08" y="5151550"/>
            <a:ext cx="2851769" cy="10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smtClean="0"/>
              <a:t>Rango Ad = 2 @ 1000 con un </a:t>
            </a:r>
            <a:r>
              <a:rPr lang="es-PA" dirty="0" err="1" smtClean="0"/>
              <a:t>Pot</a:t>
            </a:r>
            <a:r>
              <a:rPr lang="es-PA" dirty="0" smtClean="0"/>
              <a:t>. De 100k</a:t>
            </a:r>
          </a:p>
          <a:p>
            <a:r>
              <a:rPr lang="es-PA" dirty="0" smtClean="0"/>
              <a:t>Consejo:</a:t>
            </a:r>
          </a:p>
          <a:p>
            <a:pPr lvl="1"/>
            <a:r>
              <a:rPr lang="es-PA" dirty="0" smtClean="0"/>
              <a:t>Diseñe la primera etapa con la ganancia máxima</a:t>
            </a:r>
          </a:p>
          <a:p>
            <a:pPr lvl="1"/>
            <a:r>
              <a:rPr lang="es-PA" dirty="0" smtClean="0"/>
              <a:t>La segunda etapa con solo ganancia 1</a:t>
            </a:r>
          </a:p>
          <a:p>
            <a:pPr lvl="1"/>
            <a:r>
              <a:rPr lang="es-PA" dirty="0" smtClean="0"/>
              <a:t>Tome R1 como = R1a + </a:t>
            </a:r>
            <a:r>
              <a:rPr lang="es-PA" dirty="0" err="1" smtClean="0"/>
              <a:t>Rpot</a:t>
            </a:r>
            <a:r>
              <a:rPr lang="es-PA" dirty="0"/>
              <a:t>.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err="1" smtClean="0"/>
              <a:t>Resp</a:t>
            </a:r>
            <a:r>
              <a:rPr lang="es-PA" dirty="0" smtClean="0"/>
              <a:t>:</a:t>
            </a:r>
          </a:p>
          <a:p>
            <a:r>
              <a:rPr lang="es-PA" dirty="0" smtClean="0"/>
              <a:t>R1 = 200.4</a:t>
            </a:r>
          </a:p>
          <a:p>
            <a:r>
              <a:rPr lang="es-PA" dirty="0" smtClean="0"/>
              <a:t>R2 = 100.2k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 y Diferenciación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Los circuitos anteriores eran puramente resistivos y por consiguiente independientes de la frecuencia</a:t>
            </a:r>
          </a:p>
          <a:p>
            <a:r>
              <a:rPr lang="es-PA" dirty="0" smtClean="0"/>
              <a:t>La configuración del amplificador inversor con impedancias se dictamina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Recuerde que la transformada de Laplace elimina el dominio del tiempo</a:t>
            </a:r>
          </a:p>
          <a:p>
            <a:r>
              <a:rPr lang="es-PA" dirty="0" smtClean="0"/>
              <a:t>Recuerde también que </a:t>
            </a:r>
            <a:r>
              <a:rPr lang="es-PA" dirty="0" smtClean="0">
                <a:sym typeface="Symbol" panose="05050102010706020507" pitchFamily="18" charset="2"/>
              </a:rPr>
              <a:t>V = I*t/C, o sea que el voltaje varia linealmente con el tiempo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27" y="3074696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92" y="2479384"/>
            <a:ext cx="389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Derive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n-US" dirty="0" err="1" smtClean="0"/>
              <a:t>Diseñe</a:t>
            </a:r>
            <a:r>
              <a:rPr lang="en-US" dirty="0" smtClean="0"/>
              <a:t> un </a:t>
            </a:r>
            <a:r>
              <a:rPr lang="en-US" dirty="0" err="1" smtClean="0"/>
              <a:t>ciercuito</a:t>
            </a:r>
            <a:r>
              <a:rPr lang="en-US" dirty="0" smtClean="0"/>
              <a:t> para </a:t>
            </a:r>
            <a:r>
              <a:rPr lang="en-US" dirty="0" err="1" smtClean="0"/>
              <a:t>obtener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ganacia</a:t>
            </a:r>
            <a:r>
              <a:rPr lang="en-US" dirty="0" smtClean="0"/>
              <a:t> DC de 40dB, a 3-db de </a:t>
            </a:r>
            <a:r>
              <a:rPr lang="en-US" dirty="0" err="1" smtClean="0"/>
              <a:t>frecuencia</a:t>
            </a:r>
            <a:r>
              <a:rPr lang="en-US" dirty="0" smtClean="0"/>
              <a:t> de 1kHz 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Rin</a:t>
            </a:r>
            <a:r>
              <a:rPr lang="en-US" dirty="0" smtClean="0"/>
              <a:t>  de 1k</a:t>
            </a:r>
            <a:r>
              <a:rPr lang="en-US" dirty="0"/>
              <a:t>. 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097" y="3181529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972" y="1617763"/>
            <a:ext cx="2627290" cy="12847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133" y="2756593"/>
            <a:ext cx="26765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Representación de Un Sistema basado en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2083242"/>
            <a:ext cx="10931996" cy="4613771"/>
          </a:xfrm>
        </p:spPr>
        <p:txBody>
          <a:bodyPr>
            <a:normAutofit lnSpcReduction="1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b="1" i="1" dirty="0"/>
              <a:t>Puede usar tarjetas hijas de cualquier plataforma</a:t>
            </a:r>
            <a:r>
              <a:rPr lang="es-PA" b="1" i="1" dirty="0" smtClean="0"/>
              <a:t>!</a:t>
            </a:r>
            <a:endParaRPr lang="es-PA" b="1" dirty="0" smtClean="0">
              <a:solidFill>
                <a:srgbClr val="FF0000"/>
              </a:solidFill>
            </a:endParaRPr>
          </a:p>
          <a:p>
            <a:r>
              <a:rPr lang="es-PA" dirty="0"/>
              <a:t>Manual de Uso, Formato Digital (corto) = 10</a:t>
            </a:r>
            <a:r>
              <a:rPr lang="es-PA" dirty="0" smtClean="0"/>
              <a:t>%</a:t>
            </a:r>
          </a:p>
          <a:p>
            <a:r>
              <a:rPr lang="es-PA" dirty="0"/>
              <a:t>Circuito Esquemático en </a:t>
            </a:r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= 15</a:t>
            </a:r>
            <a:r>
              <a:rPr lang="es-PA" dirty="0" smtClean="0"/>
              <a:t>%</a:t>
            </a:r>
          </a:p>
          <a:p>
            <a:r>
              <a:rPr lang="es-PA" dirty="0" smtClean="0"/>
              <a:t>Simulación = 30%</a:t>
            </a:r>
          </a:p>
          <a:p>
            <a:r>
              <a:rPr lang="es-PA" dirty="0" smtClean="0"/>
              <a:t>Desarrollo Físico de Hardware = 35%</a:t>
            </a:r>
          </a:p>
          <a:p>
            <a:r>
              <a:rPr lang="es-PA" dirty="0" smtClean="0"/>
              <a:t>Diagrama </a:t>
            </a:r>
            <a:r>
              <a:rPr lang="es-PA" dirty="0"/>
              <a:t>de </a:t>
            </a:r>
            <a:r>
              <a:rPr lang="es-PA" dirty="0" smtClean="0"/>
              <a:t>Bloques = 15</a:t>
            </a:r>
            <a:r>
              <a:rPr lang="es-PA" dirty="0"/>
              <a:t>%</a:t>
            </a:r>
          </a:p>
          <a:p>
            <a:r>
              <a:rPr lang="es-PA" dirty="0" smtClean="0"/>
              <a:t>Ecuaciones = </a:t>
            </a:r>
            <a:r>
              <a:rPr lang="es-PA" dirty="0"/>
              <a:t>10%</a:t>
            </a:r>
          </a:p>
          <a:p>
            <a:r>
              <a:rPr lang="es-PA" dirty="0" smtClean="0"/>
              <a:t>Informe </a:t>
            </a:r>
            <a:r>
              <a:rPr lang="es-PA" dirty="0"/>
              <a:t>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</a:t>
            </a:r>
            <a:r>
              <a:rPr lang="es-PA" dirty="0" smtClean="0"/>
              <a:t>10 </a:t>
            </a:r>
            <a:r>
              <a:rPr lang="es-PA" dirty="0"/>
              <a:t>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Analizando un poco más el amplificador inversor en el tiempo</a:t>
            </a:r>
          </a:p>
          <a:p>
            <a:r>
              <a:rPr lang="es-PA" dirty="0" smtClean="0"/>
              <a:t>El voltaje del capacitor es a un valor inicial y su integral en el tiempo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                        -&gt;</a:t>
            </a:r>
          </a:p>
          <a:p>
            <a:r>
              <a:rPr lang="es-PA" dirty="0" smtClean="0"/>
              <a:t>Al final esto esta dado por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Que sale de reemplazar i1 por vi/R</a:t>
            </a:r>
          </a:p>
          <a:p>
            <a:r>
              <a:rPr lang="es-PA" dirty="0" smtClean="0"/>
              <a:t>Se puede tener que                          y s = </a:t>
            </a:r>
            <a:r>
              <a:rPr lang="es-PA" dirty="0" err="1" smtClean="0"/>
              <a:t>wj</a:t>
            </a:r>
            <a:r>
              <a:rPr lang="es-PA" dirty="0" smtClean="0"/>
              <a:t>				</a:t>
            </a:r>
            <a:r>
              <a:rPr lang="es-PA" dirty="0"/>
              <a:t> </a:t>
            </a:r>
            <a:r>
              <a:rPr lang="es-PA" dirty="0" smtClean="0"/>
              <a:t>con magnitud                    y   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32" y="2160555"/>
            <a:ext cx="1727280" cy="16289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7" y="2180822"/>
            <a:ext cx="2730056" cy="7941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882" y="2975020"/>
            <a:ext cx="1476963" cy="413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27" y="3961540"/>
            <a:ext cx="2324100" cy="5810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14" y="5199643"/>
            <a:ext cx="1618431" cy="7596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176" y="5199643"/>
            <a:ext cx="1758098" cy="7596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969" y="5199643"/>
            <a:ext cx="1247223" cy="7596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0599" y="5239205"/>
            <a:ext cx="988301" cy="3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32" y="3993408"/>
            <a:ext cx="1404436" cy="8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r>
              <a:rPr lang="es-PA" dirty="0" smtClean="0"/>
              <a:t>Para mejorar su salida se agrega un resistor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456" y="3857556"/>
            <a:ext cx="1404436" cy="8232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587" y="5615329"/>
            <a:ext cx="1676400" cy="676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75" y="5161439"/>
            <a:ext cx="1821979" cy="15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r>
              <a:rPr lang="es-PA" dirty="0" smtClean="0"/>
              <a:t> con señal</a:t>
            </a:r>
          </a:p>
          <a:p>
            <a:pPr lvl="1"/>
            <a:r>
              <a:rPr lang="es-PA" dirty="0" smtClean="0"/>
              <a:t>1V @ 1ms de ancho de pulso</a:t>
            </a:r>
          </a:p>
          <a:p>
            <a:pPr lvl="1"/>
            <a:r>
              <a:rPr lang="es-PA" dirty="0" smtClean="0"/>
              <a:t>R = 10k, C = 10nF</a:t>
            </a:r>
          </a:p>
          <a:p>
            <a:pPr lvl="1"/>
            <a:r>
              <a:rPr lang="es-PA" dirty="0" smtClean="0"/>
              <a:t>1Mohm de </a:t>
            </a:r>
            <a:r>
              <a:rPr lang="es-PA" dirty="0" err="1" smtClean="0"/>
              <a:t>Shunt</a:t>
            </a:r>
            <a:r>
              <a:rPr lang="es-PA" dirty="0" smtClean="0"/>
              <a:t> resistor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satura a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13V</a:t>
            </a:r>
          </a:p>
          <a:p>
            <a:pPr lvl="1"/>
            <a:r>
              <a:rPr lang="es-PA" dirty="0" smtClean="0"/>
              <a:t>¿Cómo será su respuesta?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48" y="898233"/>
            <a:ext cx="1676400" cy="676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36" y="444343"/>
            <a:ext cx="1821979" cy="1584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36" y="2499193"/>
            <a:ext cx="3964612" cy="14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calcular también su carga/descarga</a:t>
            </a:r>
          </a:p>
          <a:p>
            <a:r>
              <a:rPr lang="es-PA" dirty="0" smtClean="0"/>
              <a:t>Tau = Rf*C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62" y="1785933"/>
            <a:ext cx="2400300" cy="419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20" y="1785933"/>
            <a:ext cx="2952750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856" y="1133406"/>
            <a:ext cx="5010150" cy="27241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66" y="3713083"/>
            <a:ext cx="3354658" cy="57944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" y="4391248"/>
            <a:ext cx="3354659" cy="4678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84" y="3956280"/>
            <a:ext cx="4611343" cy="27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Diferenciación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Si se intercambia el capacitor de posición se tiene un integrador</a:t>
            </a:r>
            <a:endParaRPr lang="es-PA" dirty="0"/>
          </a:p>
          <a:p>
            <a:r>
              <a:rPr lang="es-PA" dirty="0" smtClean="0"/>
              <a:t>El voltaje de salida es:</a:t>
            </a:r>
          </a:p>
          <a:p>
            <a:endParaRPr lang="es-PA" dirty="0" smtClean="0"/>
          </a:p>
          <a:p>
            <a:r>
              <a:rPr lang="es-PA" dirty="0" smtClean="0"/>
              <a:t>Su función de transferencia </a:t>
            </a:r>
          </a:p>
          <a:p>
            <a:endParaRPr lang="es-PA" dirty="0"/>
          </a:p>
          <a:p>
            <a:r>
              <a:rPr lang="es-PA" dirty="0" smtClean="0"/>
              <a:t>Que cuando s = </a:t>
            </a:r>
            <a:r>
              <a:rPr lang="es-PA" dirty="0" err="1" smtClean="0"/>
              <a:t>wj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magnitud es: </a:t>
            </a:r>
          </a:p>
          <a:p>
            <a:endParaRPr lang="es-PA" dirty="0"/>
          </a:p>
          <a:p>
            <a:r>
              <a:rPr lang="es-PA" dirty="0" smtClean="0"/>
              <a:t>La fase es: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12" y="1725099"/>
            <a:ext cx="4705350" cy="173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12" y="3625401"/>
            <a:ext cx="3817538" cy="27546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44" y="1725099"/>
            <a:ext cx="1993783" cy="7218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152" y="2663379"/>
            <a:ext cx="1323975" cy="647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425" y="3625401"/>
            <a:ext cx="1664253" cy="6890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900" y="4628745"/>
            <a:ext cx="1564888" cy="7457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540" y="5688834"/>
            <a:ext cx="1163427" cy="4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Aún cuando el circuito de </a:t>
            </a:r>
            <a:r>
              <a:rPr lang="es-PA" dirty="0" err="1" smtClean="0"/>
              <a:t>Op-Amp</a:t>
            </a:r>
            <a:r>
              <a:rPr lang="es-PA" dirty="0" smtClean="0"/>
              <a:t> ideal es suficiente para diseño debemos tener en cuenta las características reales de los elementos</a:t>
            </a:r>
          </a:p>
          <a:p>
            <a:r>
              <a:rPr lang="es-PA" dirty="0" smtClean="0"/>
              <a:t>Como están expuestos a alta ganancia de DC tienen los problemas comunes de DC como el voltaje de offset en DC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 al conectar ambas entradas a GND la salida no es 0</a:t>
            </a:r>
          </a:p>
          <a:p>
            <a:r>
              <a:rPr lang="es-PA" dirty="0" smtClean="0"/>
              <a:t>Si tiene alta ganancia entonces estará a nivel de saturación (+VCC o –VCC)</a:t>
            </a:r>
          </a:p>
          <a:p>
            <a:r>
              <a:rPr lang="es-PA" dirty="0" smtClean="0"/>
              <a:t>Se debe aplicar un voltaje de entrada de offset (Vos) de igual magnitud y polaridad opuesta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datasheet</a:t>
            </a:r>
            <a:r>
              <a:rPr lang="es-PA" dirty="0" smtClean="0"/>
              <a:t> del </a:t>
            </a:r>
            <a:r>
              <a:rPr lang="es-PA" dirty="0" err="1" smtClean="0"/>
              <a:t>op-amp</a:t>
            </a:r>
            <a:r>
              <a:rPr lang="es-PA" dirty="0" smtClean="0"/>
              <a:t> especifica el Vos en </a:t>
            </a:r>
            <a:r>
              <a:rPr lang="es-PA" dirty="0" smtClean="0">
                <a:sym typeface="Symbol" panose="05050102010706020507" pitchFamily="18" charset="2"/>
              </a:rPr>
              <a:t>V/°C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3" y="4181228"/>
            <a:ext cx="2978105" cy="24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Utilizando el modelo del </a:t>
            </a:r>
            <a:r>
              <a:rPr lang="es-PA" dirty="0" err="1" smtClean="0"/>
              <a:t>op-amp</a:t>
            </a:r>
            <a:r>
              <a:rPr lang="es-PA" dirty="0" smtClean="0"/>
              <a:t> que se muestra si este tiene las siguientes característica</a:t>
            </a:r>
          </a:p>
          <a:p>
            <a:pPr lvl="1"/>
            <a:r>
              <a:rPr lang="es-PA" dirty="0" err="1" smtClean="0"/>
              <a:t>Vo</a:t>
            </a:r>
            <a:r>
              <a:rPr lang="es-PA" dirty="0" smtClean="0"/>
              <a:t> = v3</a:t>
            </a:r>
          </a:p>
          <a:p>
            <a:pPr lvl="1"/>
            <a:r>
              <a:rPr lang="es-PA" dirty="0" err="1" smtClean="0"/>
              <a:t>Av</a:t>
            </a:r>
            <a:r>
              <a:rPr lang="es-PA" dirty="0" smtClean="0"/>
              <a:t> = 10^4 V/V</a:t>
            </a:r>
          </a:p>
          <a:p>
            <a:pPr lvl="1"/>
            <a:r>
              <a:rPr lang="es-PA" dirty="0" smtClean="0"/>
              <a:t>V+ = 10V V- = -10V</a:t>
            </a:r>
          </a:p>
          <a:p>
            <a:pPr lvl="1"/>
            <a:r>
              <a:rPr lang="es-PA" dirty="0" smtClean="0"/>
              <a:t>Vos = 5mV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4" y="1940304"/>
            <a:ext cx="2978105" cy="24481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3350988"/>
            <a:ext cx="4581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desacoplado en DC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acoplado </a:t>
            </a:r>
            <a:r>
              <a:rPr lang="es-PA" dirty="0" err="1" smtClean="0"/>
              <a:t>capacit</a:t>
            </a:r>
            <a:r>
              <a:rPr lang="es-PA" dirty="0" smtClean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07" y="1720537"/>
            <a:ext cx="2198514" cy="19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15074</TotalTime>
  <Words>24155</Words>
  <Application>Microsoft Office PowerPoint</Application>
  <PresentationFormat>Panorámica</PresentationFormat>
  <Paragraphs>3196</Paragraphs>
  <Slides>326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326</vt:i4>
      </vt:variant>
    </vt:vector>
  </HeadingPairs>
  <TitlesOfParts>
    <vt:vector size="331" baseType="lpstr">
      <vt:lpstr>Arial</vt:lpstr>
      <vt:lpstr>Century Gothic</vt:lpstr>
      <vt:lpstr>Symbol</vt:lpstr>
      <vt:lpstr>Wingdings 3</vt:lpstr>
      <vt:lpstr>Ion</vt:lpstr>
      <vt:lpstr>ELECTRONICA II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Representación de Un Sistema basado en el curso</vt:lpstr>
      <vt:lpstr>Herramientas de Productividad</vt:lpstr>
      <vt:lpstr>Tarjetas propuestas para el Curso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 - Resumen</vt:lpstr>
      <vt:lpstr>Amplificador Operacional</vt:lpstr>
      <vt:lpstr>Amplificador Operacional – Modelo 1</vt:lpstr>
      <vt:lpstr>Amplificador Operacional – Modelo 2</vt:lpstr>
      <vt:lpstr>Amplificador Operacional – Modelo 2</vt:lpstr>
      <vt:lpstr>Amplificador Operacional - Resumen</vt:lpstr>
      <vt:lpstr>Amplificador Operacional</vt:lpstr>
      <vt:lpstr>Amplificador Operacional – Disponibilidad Comercial</vt:lpstr>
      <vt:lpstr>Amplificador Operacional – Disponibilidad Comercial</vt:lpstr>
      <vt:lpstr>Amplificador Operacional – Disponibilidad Comercial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Comparadores</vt:lpstr>
      <vt:lpstr>Amplificador Operacional – Comparadores</vt:lpstr>
      <vt:lpstr>Amplificador Operacional – Comparadores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Presentación de PowerPoint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Integración y Diferenciación 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Diferenciación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Presentación de PowerPoint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Operación de Op-Amps a larga señal</vt:lpstr>
      <vt:lpstr>Operación de Op-Amps a larga señal</vt:lpstr>
      <vt:lpstr>Operación de Op-Amps a larga señal</vt:lpstr>
      <vt:lpstr>Slew Rate</vt:lpstr>
      <vt:lpstr>Slew Rate</vt:lpstr>
      <vt:lpstr>Slew Rate</vt:lpstr>
      <vt:lpstr>Ancho de Banda de Potencia Máxima</vt:lpstr>
      <vt:lpstr>Ancho de Banda de Potencia Máxima</vt:lpstr>
      <vt:lpstr>Ancho de Banda de Potencia Máxima</vt:lpstr>
      <vt:lpstr>Presentación de PowerPoint</vt:lpstr>
      <vt:lpstr>Respuesta en Frecuencia – Lazo Abierto</vt:lpstr>
      <vt:lpstr>Respuesta en Frecuencia – Lazo Abierto</vt:lpstr>
      <vt:lpstr>Respuesta en Frecuencia – Lazo Abierto</vt:lpstr>
      <vt:lpstr>Respuesta en Frecuencia – Lazo Abierto</vt:lpstr>
      <vt:lpstr>Respuesta en Frecuencia – Representación Gráfica Ganancia T</vt:lpstr>
      <vt:lpstr>Respuesta en Frecuencia – Modelo de Polo Dominante</vt:lpstr>
      <vt:lpstr>Respuesta en Frecuencia – Respuesta a Lazo Cerrado</vt:lpstr>
      <vt:lpstr>Respuesta en Frecuencia – Respuesta a Lazo Cerrado – Amplificador no inversor</vt:lpstr>
      <vt:lpstr>Respuesta en Frecuencia – Respuesta a Lazo Cerrado – Amplificador no inversor</vt:lpstr>
      <vt:lpstr>Respuesta en Frecuencia – Consecuencias de la ganancia de ancho de banda</vt:lpstr>
      <vt:lpstr>Respuesta en Frecuencia – Consecuencias de la ganancia de ancho de banda</vt:lpstr>
      <vt:lpstr>Respuesta en Frecuencia – Amplificador Inversor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Presentación de PowerPoint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Amplificadores de Corriente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Presentación de PowerPoint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Presentación de PowerPoint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Presentación de PowerPoint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864</cp:revision>
  <cp:lastPrinted>2019-02-19T17:02:12Z</cp:lastPrinted>
  <dcterms:created xsi:type="dcterms:W3CDTF">2018-02-28T08:20:25Z</dcterms:created>
  <dcterms:modified xsi:type="dcterms:W3CDTF">2020-03-31T02:17:39Z</dcterms:modified>
</cp:coreProperties>
</file>